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presProps" Target="presProps.xml"/>
  <Relationship Id="rId18" Type="http://schemas.openxmlformats.org/officeDocument/2006/relationships/viewProps" Target="viewProps.xml"/>
  <Relationship Id="rId19"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70105628"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Shaft of Femur Fractures — Reamed Nailing]]></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haft of Femur Fractures — Reamed Nail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inciple of Reamed Intramedullary Nailing]]></a:t>
            </a:r>
            <a:br/>
            <a:r>
              <a:rPr lang="en-US" strike="noStrike" sz="1400" spc="0" u="none" cap="none">
                <a:solidFill>
                  <a:srgbClr val="1E293B">
                    <a:alpha val="100000"/>
                  </a:srgbClr>
                </a:solidFill>
                <a:latin typeface="Calibri"/>
              </a:rPr>
              <a:t><![CDATA[Reamed intramedullary nailing is the gold standard treatment for most adult femoral shaft fractures. Reaming enlarges the medullary canal, allowing insertion of a larger and stronger nail.]]></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ovides strong mechanical stabil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llows early mobiliz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igh union rat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stores align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rgical Technique]]></a:t>
            </a:r>
            <a:br/>
            <a:br/>
            <a:r>
              <a:rPr lang="en-US" strike="noStrike" sz="1400" spc="0" u="none" cap="none">
                <a:solidFill>
                  <a:srgbClr val="1E293B">
                    <a:alpha val="100000"/>
                  </a:srgbClr>
                </a:solidFill>
                <a:latin typeface="Calibri"/>
              </a:rPr>
              <a:t><![CDATA[Patient positioned supine on fracture tabl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osed reduction of fractu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haft of Femur Fractures — Reamed Nail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ntry point at piriformis fossa or greater trochanter]]></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uidewire inser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equential reaming of medullary canal]]></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sertion of intramedullary nail]]></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oximal and distal locking screw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dvantages of Reamed Nailing]]></a:t>
            </a:r>
            <a:br/>
            <a:br/>
            <a:r>
              <a:rPr lang="en-US" strike="noStrike" sz="1400" spc="0" u="none" cap="none">
                <a:solidFill>
                  <a:srgbClr val="1E293B">
                    <a:alpha val="100000"/>
                  </a:srgbClr>
                </a:solidFill>
                <a:latin typeface="Calibri"/>
              </a:rPr>
              <a:t><![CDATA[Better mechanical stabil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igher union rat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llows early weight bear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inimal soft tissue disrup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lications]]></a:t>
            </a:r>
            <a:br/>
            <a:br/>
            <a:r>
              <a:rPr lang="en-US" strike="noStrike" sz="1400" spc="0" u="none" cap="none">
                <a:solidFill>
                  <a:srgbClr val="1E293B">
                    <a:alpha val="100000"/>
                  </a:srgbClr>
                </a:solidFill>
                <a:latin typeface="Calibri"/>
              </a:rPr>
              <a:t><![CDATA[Fat embolism syndrom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fe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onun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lalign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ardware failu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haft of Femur Fractures — Reamed Nail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s]]></a:t>
            </a:r>
            <a:br/>
            <a:br/>
            <a:r>
              <a:rPr lang="en-US" strike="noStrike" sz="1400" spc="0" u="none" cap="none">
                <a:solidFill>
                  <a:srgbClr val="1E293B">
                    <a:alpha val="100000"/>
                  </a:srgbClr>
                </a:solidFill>
                <a:latin typeface="Calibri"/>
              </a:rPr>
              <a:t><![CDATA[Gold standard treatment is reamed intramedullary nail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ach fracture may cause up to 1.5 liters of blood los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O classification type 32]]></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arly fixation reduces complicatio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Rockwood and Green’s Fractures in Adults]]></a:t>
            </a:r>
            <a:br/>
            <a:r>
              <a:rPr lang="en-US" strike="noStrike" sz="1200" spc="0" u="none" cap="none">
                <a:solidFill>
                  <a:srgbClr val="1E293B">
                    <a:alpha val="100000"/>
                  </a:srgbClr>
                </a:solidFill>
                <a:latin typeface="Calibri"/>
              </a:rPr>
              <a:t><![CDATA[Campbell’s Operative Orthopaedics]]></a:t>
            </a:r>
            <a:br/>
            <a:r>
              <a:rPr lang="en-US" strike="noStrike" sz="1200" spc="0" u="none" cap="none">
                <a:solidFill>
                  <a:srgbClr val="1E293B">
                    <a:alpha val="100000"/>
                  </a:srgbClr>
                </a:solidFill>
                <a:latin typeface="Calibri"/>
              </a:rPr>
              <a:t><![CDATA[Orthobullets – Femoral Shaft Fractures]]></a:t>
            </a:r>
            <a:br/>
            <a:r>
              <a:rPr lang="en-US" strike="noStrike" sz="1200" spc="0" u="none" cap="none">
                <a:solidFill>
                  <a:srgbClr val="1E293B">
                    <a:alpha val="100000"/>
                  </a:srgbClr>
                </a:solidFill>
                <a:latin typeface="Calibri"/>
              </a:rPr>
              <a:t><![CDATA[AO Trauma Surgery Referen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Shaft of Femur Fractures — Reamed Nailing]]></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Gold standard for adult diaphyseal femur. Reaming adds biology + bigger nail. Supine position, piriformis/trochanteric entry. Complications: fat embolism, malrotation, knee pai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haft of Femur Fractures — Reamed Nail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a:t>
            </a:r>
            <a:br/>
            <a:r>
              <a:rPr lang="en-US" strike="noStrike" sz="1400" spc="0" u="none" cap="none">
                <a:solidFill>
                  <a:srgbClr val="1E293B">
                    <a:alpha val="100000"/>
                  </a:srgbClr>
                </a:solidFill>
                <a:latin typeface="Calibri"/>
              </a:rPr>
              <a:t><![CDATA[Femoral shaft fractures are major injuries involving the diaphysis of the femur between the lesser trochanter and the supracondylar region. These fractures usually occur following high-energy trauma such as road traffic accidents, falls from height, or severe sports injuries. Because the femur is the strongest bone in the body, a large force is usually required to produce a shaft fracture in healthy adul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haft of Femur Fractures — Reamed Nail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emoral shaft fractures are associated with significant blood loss, soft tissue injury, and systemic complications. Each femoral shaft fracture may result in approximately 1–1.5 liters of blood loss into the thigh, which can contribute to hypovolemic shock. Therefore, these injuries must be managed promptly as part of trauma resuscitation protocol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haft of Femur Fractures — Reamed Nail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current gold standard treatment for most femoral shaft fractures in adults is intramedullary interlocking nailing. Reamed intramedullary nailing provides strong mechanical fixation, allows early mobilization, and has high union rat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atomy and Biomechanics]]></a:t>
            </a:r>
            <a:br/>
            <a:r>
              <a:rPr lang="en-US" strike="noStrike" sz="1400" spc="0" u="none" cap="none">
                <a:solidFill>
                  <a:srgbClr val="1E293B">
                    <a:alpha val="100000"/>
                  </a:srgbClr>
                </a:solidFill>
                <a:latin typeface="Calibri"/>
              </a:rPr>
              <a:t><![CDATA[The femoral shaft is a cylindrical structure composed primarily of dense cortical bone. The femur is designed to withstand substantial compressive and bending forces during activities such as walking and runn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haft of Femur Fractures — Reamed Nail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ength approximately 45 cm in adul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rong cortical bone structur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arge medullary canal]]></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rrounded by powerful thigh muscl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everal muscle groups influence fracture displace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Quadriceps cause anterior displacement of distal frag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amstrings cause shorten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dductor muscles cause medial displace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liopsoas flexes the proximal frag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se muscular forces often produce significant shortening and angulation of fracture fragm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haft of Femur Fractures — Reamed Nail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pidemiology]]></a:t>
            </a:r>
            <a:br/>
            <a:br/>
            <a:r>
              <a:rPr lang="en-US" strike="noStrike" sz="1400" spc="0" u="none" cap="none">
                <a:solidFill>
                  <a:srgbClr val="1E293B">
                    <a:alpha val="100000"/>
                  </a:srgbClr>
                </a:solidFill>
                <a:latin typeface="Calibri"/>
              </a:rPr>
              <a:t><![CDATA[Accounts for approximately 3–5% of all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mon in young males due to high-energy traum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creasing incidence in elderly due to osteoporos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ge Group]]></a:t>
            </a:r>
            <a:br/>
            <a:r>
              <a:rPr lang="en-US" strike="noStrike" sz="1400" spc="0" u="none" cap="none">
                <a:solidFill>
                  <a:srgbClr val="1E293B">
                    <a:alpha val="100000"/>
                  </a:srgbClr>
                </a:solidFill>
                <a:latin typeface="Calibri"/>
              </a:rPr>
              <a:t><![CDATA[Mechanism of Injur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Young adults]]></a:t>
            </a:r>
            <a:br/>
            <a:r>
              <a:rPr lang="en-US" strike="noStrike" sz="1400" spc="0" u="none" cap="none">
                <a:solidFill>
                  <a:srgbClr val="1E293B">
                    <a:alpha val="100000"/>
                  </a:srgbClr>
                </a:solidFill>
                <a:latin typeface="Calibri"/>
              </a:rPr>
              <a:t><![CDATA[High-energy traum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lderly]]></a:t>
            </a:r>
            <a:br/>
            <a:r>
              <a:rPr lang="en-US" strike="noStrike" sz="1400" spc="0" u="none" cap="none">
                <a:solidFill>
                  <a:srgbClr val="1E293B">
                    <a:alpha val="100000"/>
                  </a:srgbClr>
                </a:solidFill>
                <a:latin typeface="Calibri"/>
              </a:rPr>
              <a:t><![CDATA[Low-energy fall]]></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chanism of Injury]]></a:t>
            </a:r>
            <a:br/>
            <a:br/>
            <a:r>
              <a:rPr lang="en-US" strike="noStrike" sz="1400" spc="0" u="none" cap="none">
                <a:solidFill>
                  <a:srgbClr val="1E293B">
                    <a:alpha val="100000"/>
                  </a:srgbClr>
                </a:solidFill>
                <a:latin typeface="Calibri"/>
              </a:rPr>
              <a:t><![CDATA[Road traffic acciden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otorcycle acciden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all from heigh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rect blow to thigh]]></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hological fractures due to tumor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haft of Femur Fractures — Reamed Nail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assification]]></a:t>
            </a:r>
            <a:br/>
            <a:r>
              <a:rPr lang="en-US" strike="noStrike" sz="1400" spc="0" u="none" cap="none">
                <a:solidFill>
                  <a:srgbClr val="1E293B">
                    <a:alpha val="100000"/>
                  </a:srgbClr>
                </a:solidFill>
                <a:latin typeface="Calibri"/>
              </a:rPr>
              <a:t><![CDATA[Femoral shaft fractures are commonly classified using the AO/OTA classification system.]]></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O Type]]></a:t>
            </a:r>
            <a:br/>
            <a:r>
              <a:rPr lang="en-US" strike="noStrike" sz="1400" spc="0" u="none" cap="none">
                <a:solidFill>
                  <a:srgbClr val="1E293B">
                    <a:alpha val="100000"/>
                  </a:srgbClr>
                </a:solidFill>
                <a:latin typeface="Calibri"/>
              </a:rPr>
              <a:t><![CDATA[Descrip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32-A]]></a:t>
            </a:r>
            <a:br/>
            <a:r>
              <a:rPr lang="en-US" strike="noStrike" sz="1400" spc="0" u="none" cap="none">
                <a:solidFill>
                  <a:srgbClr val="1E293B">
                    <a:alpha val="100000"/>
                  </a:srgbClr>
                </a:solidFill>
                <a:latin typeface="Calibri"/>
              </a:rPr>
              <a:t><![CDATA[Simple fractur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32-B]]></a:t>
            </a:r>
            <a:br/>
            <a:r>
              <a:rPr lang="en-US" strike="noStrike" sz="1400" spc="0" u="none" cap="none">
                <a:solidFill>
                  <a:srgbClr val="1E293B">
                    <a:alpha val="100000"/>
                  </a:srgbClr>
                </a:solidFill>
                <a:latin typeface="Calibri"/>
              </a:rPr>
              <a:t><![CDATA[Wedge fractur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32-C]]></a:t>
            </a:r>
            <a:br/>
            <a:r>
              <a:rPr lang="en-US" strike="noStrike" sz="1400" spc="0" u="none" cap="none">
                <a:solidFill>
                  <a:srgbClr val="1E293B">
                    <a:alpha val="100000"/>
                  </a:srgbClr>
                </a:solidFill>
                <a:latin typeface="Calibri"/>
              </a:rPr>
              <a:t><![CDATA[Complex fractur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Features]]></a:t>
            </a:r>
            <a:br/>
            <a:br/>
            <a:r>
              <a:rPr lang="en-US" strike="noStrike" sz="1400" spc="0" u="none" cap="none">
                <a:solidFill>
                  <a:srgbClr val="1E293B">
                    <a:alpha val="100000"/>
                  </a:srgbClr>
                </a:solidFill>
                <a:latin typeface="Calibri"/>
              </a:rPr>
              <a:t><![CDATA[Severe thigh pai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formity of thigh]]></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hortened limb]]></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ability to bear weigh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welling and bruis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ue to the high-energy nature of injury, patients may have associated injuries such as head trauma, pelvic fractures, or chest injuri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haft of Femur Fractures — Reamed Nail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itial Management]]></a:t>
            </a:r>
            <a:br/>
            <a:br/>
            <a:r>
              <a:rPr lang="en-US" strike="noStrike" sz="1400" spc="0" u="none" cap="none">
                <a:solidFill>
                  <a:srgbClr val="1E293B">
                    <a:alpha val="100000"/>
                  </a:srgbClr>
                </a:solidFill>
                <a:latin typeface="Calibri"/>
              </a:rPr>
              <a:t><![CDATA[Follow Advanced Trauma Life Support (ATLS) protocol]]></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ntrol hemorrhag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mmobilize fractur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ovide analgesi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ssess neurovascular statu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emporary stabilization using traction splints may reduce pain and blood loss during initial manag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20">
  <a:themeElements>
    <a:clrScheme name="Theme2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20">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20">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14</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2026-06-10T11:02:35Z</dcterms:created>
  <dcterms:modified xsi:type="dcterms:W3CDTF">2026-06-10T11:02:35Z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