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inding–Larsen–Johansson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outinely required for a straightforward presentation in the correct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lateral view of the knee): may show irregular ossification, fragmentation, or calcification at the inferior patellar pole; a small ossicle at the inferior pole may persist into adulthood; the X-ray finding of inferior pole calcification supports the diagnosis but the diagnosis is primarily clinical; X-ray is indicated if the diagnosis is uncertain, if the history is acute (to exclude sleeve fracture), or if symptoms fail to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rarely required; may be used in atypical presentations or to exclude patellar sleeve fracture; shows oedema and signal change at the inferior pole; thickening of the proximal patellar tendon; differentiates from patellar tendinopathy (which occurs at the same sit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can demonstrate thickening of the proximal patellar tendon and irregular inferior pole morphology; useful in specialist sports medicine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treatment: the mainstay of management; the condition is self-limiting and resolves with skeletal maturity in almost all cases; relative rest (reduce high-impact activities — no jumping, sprinting, or high-load squatting during flares); NSAIDs for pain relief; ice after activity; stretching of the quadriceps and hamstrings; patellar tendon strap or infrapatellar strap to redirect patellar tendon tension away from the inferior pole; physiotherapy-guided progressive loading of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sport: symptom-guided return; most children can continue low-impact activity (swimming, cycling); high-impact activities (jumping, sprinting) should be restricted during painful periods; full return to sport is expected with skeletal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 excellent — virtually all cases resolve completely with skeletal maturity (growth plate closure); residual inferior pole ossicle may be visible on X-ray in adulthood but is rarely symptomatic; surgical intervention is virtually never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strap: a circumferential strap worn just below the patella; applies pressure to the proximal patellar tendon, changing the angle of pull on the inferior pole; reduces pain during activity; widely used and effective for symptomatic relief; does not accelerate resolution but allows continued activity with less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Related Condition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Key Featur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ding-Larsen-Johansson]]></a:t>
            </a:r>
            <a:br/>
            <a:r>
              <a:rPr lang="en-US" strike="noStrike" sz="1400" spc="0" u="none" cap="none">
                <a:solidFill>
                  <a:srgbClr val="1E293B">
                    <a:alpha val="100000"/>
                  </a:srgbClr>
                </a:solidFill>
                <a:latin typeface="Calibri"/>
              </a:rPr>
              <a:t><![CDATA[Inferior patellar pole (proximal patellar tendon)]]></a:t>
            </a:r>
            <a:br/>
            <a:r>
              <a:rPr lang="en-US" strike="noStrike" sz="1400" spc="0" u="none" cap="none">
                <a:solidFill>
                  <a:srgbClr val="1E293B">
                    <a:alpha val="100000"/>
                  </a:srgbClr>
                </a:solidFill>
                <a:latin typeface="Calibri"/>
              </a:rPr>
              <a:t><![CDATA[10–14 years]]></a:t>
            </a:r>
            <a:br/>
            <a:r>
              <a:rPr lang="en-US" strike="noStrike" sz="1400" spc="0" u="none" cap="none">
                <a:solidFill>
                  <a:srgbClr val="1E293B">
                    <a:alpha val="100000"/>
                  </a:srgbClr>
                </a:solidFill>
                <a:latin typeface="Calibri"/>
              </a:rPr>
              <a:t><![CDATA[Inferior pole tenderness; traction apophysitis]]></a:t>
            </a:r>
            <a:br/>
            <a:r>
              <a:rPr lang="en-US" strike="noStrike" sz="1400" spc="0" u="none" cap="none">
                <a:solidFill>
                  <a:srgbClr val="1E293B">
                    <a:alpha val="100000"/>
                  </a:srgbClr>
                </a:solidFill>
                <a:latin typeface="Calibri"/>
              </a:rPr>
              <a:t><![CDATA[Non-operative; self-limi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good-Schlatter]]></a:t>
            </a:r>
            <a:br/>
            <a:r>
              <a:rPr lang="en-US" strike="noStrike" sz="1400" spc="0" u="none" cap="none">
                <a:solidFill>
                  <a:srgbClr val="1E293B">
                    <a:alpha val="100000"/>
                  </a:srgbClr>
                </a:solidFill>
                <a:latin typeface="Calibri"/>
              </a:rPr>
              <a:t><![CDATA[Tibial tubercle (distal patellar tendon)]]></a:t>
            </a:r>
            <a:br/>
            <a:r>
              <a:rPr lang="en-US" strike="noStrike" sz="1400" spc="0" u="none" cap="none">
                <a:solidFill>
                  <a:srgbClr val="1E293B">
                    <a:alpha val="100000"/>
                  </a:srgbClr>
                </a:solidFill>
                <a:latin typeface="Calibri"/>
              </a:rPr>
              <a:t><![CDATA[10–15 years]]></a:t>
            </a:r>
            <a:br/>
            <a:r>
              <a:rPr lang="en-US" strike="noStrike" sz="1400" spc="0" u="none" cap="none">
                <a:solidFill>
                  <a:srgbClr val="1E293B">
                    <a:alpha val="100000"/>
                  </a:srgbClr>
                </a:solidFill>
                <a:latin typeface="Calibri"/>
              </a:rPr>
              <a:t><![CDATA[Tibial tubercle tenderness + prominence; traction apophysitis]]></a:t>
            </a:r>
            <a:br/>
            <a:r>
              <a:rPr lang="en-US" strike="noStrike" sz="1400" spc="0" u="none" cap="none">
                <a:solidFill>
                  <a:srgbClr val="1E293B">
                    <a:alpha val="100000"/>
                  </a:srgbClr>
                </a:solidFill>
                <a:latin typeface="Calibri"/>
              </a:rPr>
              <a:t><![CDATA[Non-operative; self-limiting; residual ossicl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inopathy (jumper`s knee)]]></a:t>
            </a:r>
            <a:br/>
            <a:r>
              <a:rPr lang="en-US" strike="noStrike" sz="1400" spc="0" u="none" cap="none">
                <a:solidFill>
                  <a:srgbClr val="1E293B">
                    <a:alpha val="100000"/>
                  </a:srgbClr>
                </a:solidFill>
                <a:latin typeface="Calibri"/>
              </a:rPr>
              <a:t><![CDATA[Inferior patellar pole (same site as SLJ)]]></a:t>
            </a:r>
            <a:br/>
            <a:r>
              <a:rPr lang="en-US" strike="noStrike" sz="1400" spc="0" u="none" cap="none">
                <a:solidFill>
                  <a:srgbClr val="1E293B">
                    <a:alpha val="100000"/>
                  </a:srgbClr>
                </a:solidFill>
                <a:latin typeface="Calibri"/>
              </a:rPr>
              <a:t><![CDATA[Adults (16+)]]></a:t>
            </a:r>
            <a:br/>
            <a:r>
              <a:rPr lang="en-US" strike="noStrike" sz="1400" spc="0" u="none" cap="none">
                <a:solidFill>
                  <a:srgbClr val="1E293B">
                    <a:alpha val="100000"/>
                  </a:srgbClr>
                </a:solidFill>
                <a:latin typeface="Calibri"/>
              </a:rPr>
              <a:t><![CDATA[Degenerative tendinosis; not self-limiting; chronic in adults]]></a:t>
            </a:r>
            <a:br/>
            <a:r>
              <a:rPr lang="en-US" strike="noStrike" sz="1400" spc="0" u="none" cap="none">
                <a:solidFill>
                  <a:srgbClr val="1E293B">
                    <a:alpha val="100000"/>
                  </a:srgbClr>
                </a:solidFill>
                <a:latin typeface="Calibri"/>
              </a:rPr>
              <a:t><![CDATA[Eccentric loading, physiotherapy; PRP; surgery if refrac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sleeve fracture]]></a:t>
            </a:r>
            <a:br/>
            <a:r>
              <a:rPr lang="en-US" strike="noStrike" sz="1400" spc="0" u="none" cap="none">
                <a:solidFill>
                  <a:srgbClr val="1E293B">
                    <a:alpha val="100000"/>
                  </a:srgbClr>
                </a:solidFill>
                <a:latin typeface="Calibri"/>
              </a:rPr>
              <a:t><![CDATA[Inferior patellar pole]]></a:t>
            </a:r>
            <a:br/>
            <a:r>
              <a:rPr lang="en-US" strike="noStrike" sz="1400" spc="0" u="none" cap="none">
                <a:solidFill>
                  <a:srgbClr val="1E293B">
                    <a:alpha val="100000"/>
                  </a:srgbClr>
                </a:solidFill>
                <a:latin typeface="Calibri"/>
              </a:rPr>
              <a:t><![CDATA[8–12 years]]></a:t>
            </a:r>
            <a:br/>
            <a:r>
              <a:rPr lang="en-US" strike="noStrike" sz="1400" spc="0" u="none" cap="none">
                <a:solidFill>
                  <a:srgbClr val="1E293B">
                    <a:alpha val="100000"/>
                  </a:srgbClr>
                </a:solidFill>
                <a:latin typeface="Calibri"/>
              </a:rPr>
              <a:t><![CDATA[ACUTE injury; cannot extend knee; patella alta; extensor lag]]></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nding-Larsen CMF. A hitherto unknown affection of the patella in children. Acta Radiol. 1921;1:171–173.]]></a:t>
            </a:r>
            <a:br/>
            <a:r>
              <a:rPr lang="en-US" strike="noStrike" sz="1200" spc="0" u="none" cap="none">
                <a:solidFill>
                  <a:srgbClr val="1E293B">
                    <a:alpha val="100000"/>
                  </a:srgbClr>
                </a:solidFill>
                <a:latin typeface="Calibri"/>
              </a:rPr>
              <a:t><![CDATA[Johansson S. En förut icke beskriven sjukdom i patella. Hygiea. 1922;84:161–166.]]></a:t>
            </a:r>
            <a:br/>
            <a:r>
              <a:rPr lang="en-US" strike="noStrike" sz="1200" spc="0" u="none" cap="none">
                <a:solidFill>
                  <a:srgbClr val="1E293B">
                    <a:alpha val="100000"/>
                  </a:srgbClr>
                </a:solidFill>
                <a:latin typeface="Calibri"/>
              </a:rPr>
              <a:t><![CDATA[Gholve PA et al. Osgood Schlatter syndrome. Curr Opin Pediatr. 2007;19(1):44–50.]]></a:t>
            </a:r>
            <a:br/>
            <a:r>
              <a:rPr lang="en-US" strike="noStrike" sz="1200" spc="0" u="none" cap="none">
                <a:solidFill>
                  <a:srgbClr val="1E293B">
                    <a:alpha val="100000"/>
                  </a:srgbClr>
                </a:solidFill>
                <a:latin typeface="Calibri"/>
              </a:rPr>
              <a:t><![CDATA[Duri ZA et al. Patellar tendon disorders in athletes — current concepts. Am J Knee Surg. 1996.]]></a:t>
            </a:r>
            <a:br/>
            <a:r>
              <a:rPr lang="en-US" strike="noStrike" sz="1200" spc="0" u="none" cap="none">
                <a:solidFill>
                  <a:srgbClr val="1E293B">
                    <a:alpha val="100000"/>
                  </a:srgbClr>
                </a:solidFill>
                <a:latin typeface="Calibri"/>
              </a:rPr>
              <a:t><![CDATA[Tachdjian MO. Pediatric Orthopaedics.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inding-Larsen-Johansson Disease.]]></a:t>
            </a:r>
            <a:br/>
            <a:r>
              <a:rPr lang="en-US" strike="noStrike" sz="1200" spc="0" u="none" cap="none">
                <a:solidFill>
                  <a:srgbClr val="1E293B">
                    <a:alpha val="100000"/>
                  </a:srgbClr>
                </a:solidFill>
                <a:latin typeface="Calibri"/>
              </a:rPr>
              <a:t><![CDATA[Mosier SM, Stanitski CL. Acute tibial tubercle avulsion fractures. J Pediatr Orthop. 2004.]]></a:t>
            </a:r>
            <a:br/>
            <a:r>
              <a:rPr lang="en-US" strike="noStrike" sz="1200" spc="0" u="none" cap="none">
                <a:solidFill>
                  <a:srgbClr val="1E293B">
                    <a:alpha val="100000"/>
                  </a:srgbClr>
                </a:solidFill>
                <a:latin typeface="Calibri"/>
              </a:rPr>
              <a:t><![CDATA[Bates DG, Hresko MT. Patella sleeve fracture: demonstration with MR imaging. Radiology. 1994.]]></a:t>
            </a:r>
            <a:br/>
            <a:r>
              <a:rPr lang="en-US" strike="noStrike" sz="1200" spc="0" u="none" cap="none">
                <a:solidFill>
                  <a:srgbClr val="1E293B">
                    <a:alpha val="100000"/>
                  </a:srgbClr>
                </a:solidFill>
                <a:latin typeface="Calibri"/>
              </a:rPr>
              <a:t><![CDATA[Wall EJ. Osgood-Schla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ction apophysitis at inferior pole of patella in adolescents. Similar mechanism to Osgood–Schlatter but at patellar origin of tendon. Clinical: localized pain at inferior patellar pole; aggravated by jumping. X-ray: irregular calcification/fragmentation at inferior pole of patella. Management: activity modification, stretching, NSAIDs, resolves with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inding–Larsen–Johansson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inding-Larsen-Johansson (SLJ) disease is a traction apophysitis affecting the inferior pole of the patella at the proximal attachment of the patellar tendon. It is an overuse condition of the growing skeleton, characterised by pain, tenderness, and sometimes ossification or fragmentation at the inferior patellar pole. It shares the same pathophysiological mechanism as Osgood-Schlatter disease (distal patellar tendon at the tibial tubercle) — repetitive tensile stress across an open apophysis during periods of rapid skeletal growth leading to microtears, periosteal reaction, and secondary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ypically affects children aged 10–14 years; slightly younger than Osgood-Schlatter disease (which affects 10–15 years); male predominance (3:1); bilateral in approximately 10–15% of cases; associated with periods of rapid growth (growth spurts) and high physical activity (running sports, jumping, football, gymnastics); the extensor mechanism is placed under greatest stress during the growth spurt when muscle strength increases faster than bone mat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ferior patellar pole is the site of the proximal patellar tendon attachment; during vigorous quadriceps contraction (jumping, running), the patellar tendon exerts repetitive tensile stress on the inferior pole apophysis; this causes microtrauma at the tendon-bone interface, periosteal irritation, and reactive bone cha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 a true avascular necrosis — unlike Perthes disease or Köhler disease, SLJ is a traction apophysitis (not osteochondrosis of epiphyseal bone); the prognosis is invariably excellent and the condition resolves with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activity-related anterior knee pain localised to the inferior pole of the patella; pain is exacerbated by running, jumping, kneeling, and stair climbing; relieved by rest; typically insidious onset over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precisely at the inferior pole of the patella (the proximal patellar tendon attachment); this is the key distinguishing feature from Osgood-Schlatter disease (tibial tubercle tenderness) and patellofemoral pain syndrome (peripatellar pain without a single tender point); soft tissue swelling may be present at the inferior pole; pain reproduced by resisted knee extension, single-leg squat, or squa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SLJ from Osgood-Schlatter: SLJ — inferior patellar pole tenderness; Osgood-Schlatter — tibial tubercle tenderness; both are traction apophysitides of the extensor mechanism; both are activity-related in the adolescent; both are self-limiting; may coexist in the sam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from patellar sleeve fracture: in the skeletally immature patient, a sudden forceful contraction can avulse the cartilaginous sleeve at the inferior patellar pole (patellar sleeve fracture) — this presents acutely with inability to extend the knee and a high-riding patella (patella alta); SLJ is a chronic overuse condition; an acute event with inability to extend should prompt X-ray assessment for a slee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2026-05-27T01:31:54Z</dcterms:created>
  <dcterms:modified xsi:type="dcterms:W3CDTF">2026-05-27T01:31:54Z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