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21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LAP Tear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ed test]]></a:t>
            </a:r>
            <a:br/>
            <a:r>
              <a:rPr lang="en-US" strike="noStrike" sz="1400" spc="0" u="none" cap="none">
                <a:solidFill>
                  <a:srgbClr val="1E293B">
                    <a:alpha val="100000"/>
                  </a:srgbClr>
                </a:solidFill>
                <a:latin typeface="Calibri"/>
              </a:rPr>
              <a:t><![CDATA[Resist shoulder flexion with elbow extended and forearm supinated; pain in bicipital groove = positive]]></a:t>
            </a:r>
            <a:br/>
            <a:r>
              <a:rPr lang="en-US" strike="noStrike" sz="1400" spc="0" u="none" cap="none">
                <a:solidFill>
                  <a:srgbClr val="1E293B">
                    <a:alpha val="100000"/>
                  </a:srgbClr>
                </a:solidFill>
                <a:latin typeface="Calibri"/>
              </a:rPr>
              <a:t><![CDATA[Also positive in biceps tendinitis; non-specif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load test II]]></a:t>
            </a:r>
            <a:br/>
            <a:r>
              <a:rPr lang="en-US" strike="noStrike" sz="1400" spc="0" u="none" cap="none">
                <a:solidFill>
                  <a:srgbClr val="1E293B">
                    <a:alpha val="100000"/>
                  </a:srgbClr>
                </a:solidFill>
                <a:latin typeface="Calibri"/>
              </a:rPr>
              <a:t><![CDATA[ABER position, elbow at 90°; resist elbow flexion; pain increases = positive]]></a:t>
            </a:r>
            <a:br/>
            <a:r>
              <a:rPr lang="en-US" strike="noStrike" sz="1400" spc="0" u="none" cap="none">
                <a:solidFill>
                  <a:srgbClr val="1E293B">
                    <a:alpha val="100000"/>
                  </a:srgbClr>
                </a:solidFill>
                <a:latin typeface="Calibri"/>
              </a:rPr>
              <a:t><![CDATA[Specificity 96.9%; better than most SLAP te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labral shear (O-Driscoll)]]></a:t>
            </a:r>
            <a:br/>
            <a:r>
              <a:rPr lang="en-US" strike="noStrike" sz="1400" spc="0" u="none" cap="none">
                <a:solidFill>
                  <a:srgbClr val="1E293B">
                    <a:alpha val="100000"/>
                  </a:srgbClr>
                </a:solidFill>
                <a:latin typeface="Calibri"/>
              </a:rPr>
              <a:t><![CDATA[Shoulder in 90–120° abduction, ER; apply posterior force while moving from 90° to 120° abduction; pain or click = positive]]></a:t>
            </a:r>
            <a:br/>
            <a:r>
              <a:rPr lang="en-US" strike="noStrike" sz="1400" spc="0" u="none" cap="none">
                <a:solidFill>
                  <a:srgbClr val="1E293B">
                    <a:alpha val="100000"/>
                  </a:srgbClr>
                </a:solidFill>
                <a:latin typeface="Calibri"/>
              </a:rPr>
              <a:t><![CDATA[Sensitivity 72%; specificity 98% for Type II SLAP in some stu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single clinical test reliably diagnoses SLAP tear — combination of history, clinical tests, and MRI arthrography is required; diagnosis confirmed at arthroscopy; SLAP tears are frequently over-diagnosed and over-treated based on imaging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arthrography (MRA): best imaging modality for SLAP tears; gadolinium contrast distends the joint allowing labral detachment to be visualised; sensitivity approximately 82–84%, specificity approximately 90%; superior to standard MRI for SLAP det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Algorithm]]></a:t>
            </a:r>
            <a:br/>
            <a:br/>
            <a:r>
              <a:rPr lang="en-US" strike="noStrike" sz="1400" spc="0" u="none" cap="none">
                <a:solidFill>
                  <a:srgbClr val="1E293B">
                    <a:alpha val="100000"/>
                  </a:srgbClr>
                </a:solidFill>
                <a:latin typeface="Calibri"/>
              </a:rPr>
              <a:t><![CDATA[Management of SLAP tears has evolved significantly over the past decade. There is increasing recognition that SLAP repair in patients over 35–40 years of age and in non-overhead athletes carries high failure rates and poor outcomes, leading to a paradigm shift toward biceps tenodesis in these grou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Group]]></a:t>
            </a:r>
            <a:br/>
            <a:r>
              <a:rPr lang="en-US" strike="noStrike" sz="1400" spc="0" u="none" cap="none">
                <a:solidFill>
                  <a:srgbClr val="1E293B">
                    <a:alpha val="100000"/>
                  </a:srgbClr>
                </a:solidFill>
                <a:latin typeface="Calibri"/>
              </a:rPr>
              <a:t><![CDATA[Preferred Management]]></a:t>
            </a:r>
            <a:br/>
            <a:r>
              <a:rPr lang="en-US" strike="noStrike" sz="1400" spc="0" u="none" cap="none">
                <a:solidFill>
                  <a:srgbClr val="1E293B">
                    <a:alpha val="100000"/>
                  </a:srgbClr>
                </a:solidFill>
                <a:latin typeface="Calibri"/>
              </a:rPr>
              <a:t><![CDATA[Ration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35) competitive overhead athlete (pitcher, swimmer)]]></a:t>
            </a:r>
            <a:br/>
            <a:r>
              <a:rPr lang="en-US" strike="noStrike" sz="1400" spc="0" u="none" cap="none">
                <a:solidFill>
                  <a:srgbClr val="1E293B">
                    <a:alpha val="100000"/>
                  </a:srgbClr>
                </a:solidFill>
                <a:latin typeface="Calibri"/>
              </a:rPr>
              <a:t><![CDATA[SLAP repair (Type II)]]></a:t>
            </a:r>
            <a:br/>
            <a:r>
              <a:rPr lang="en-US" strike="noStrike" sz="1400" spc="0" u="none" cap="none">
                <a:solidFill>
                  <a:srgbClr val="1E293B">
                    <a:alpha val="100000"/>
                  </a:srgbClr>
                </a:solidFill>
                <a:latin typeface="Calibri"/>
              </a:rPr>
              <a:t><![CDATA[Biceps anchor function critical for overhead sport; repair restores native mechanics; return to sport approximately 70–7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35–40; non-overhead athlete; manual worker]]></a:t>
            </a:r>
            <a:br/>
            <a:r>
              <a:rPr lang="en-US" strike="noStrike" sz="1400" spc="0" u="none" cap="none">
                <a:solidFill>
                  <a:srgbClr val="1E293B">
                    <a:alpha val="100000"/>
                  </a:srgbClr>
                </a:solidFill>
                <a:latin typeface="Calibri"/>
              </a:rPr>
              <a:t><![CDATA[Biceps tenodesis]]></a:t>
            </a:r>
            <a:br/>
            <a:r>
              <a:rPr lang="en-US" strike="noStrike" sz="1400" spc="0" u="none" cap="none">
                <a:solidFill>
                  <a:srgbClr val="1E293B">
                    <a:alpha val="100000"/>
                  </a:srgbClr>
                </a:solidFill>
                <a:latin typeface="Calibri"/>
              </a:rPr>
              <a:t><![CDATA[SLAP repair has high failure rate (>50%) in older patients; tenodesis reliably relieves pain; better outcomes than repair in this group]]>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SLAP + significant rotator cuff tear]]></a:t>
            </a:r>
            <a:br/>
            <a:r>
              <a:rPr lang="en-US" strike="noStrike" sz="1400" spc="0" u="none" cap="none">
                <a:solidFill>
                  <a:srgbClr val="1E293B">
                    <a:alpha val="100000"/>
                  </a:srgbClr>
                </a:solidFill>
                <a:latin typeface="Calibri"/>
              </a:rPr>
              <a:t><![CDATA[Biceps tenodesis + cuff repair]]></a:t>
            </a:r>
            <a:br/>
            <a:r>
              <a:rPr lang="en-US" strike="noStrike" sz="1400" spc="0" u="none" cap="none">
                <a:solidFill>
                  <a:srgbClr val="1E293B">
                    <a:alpha val="100000"/>
                  </a:srgbClr>
                </a:solidFill>
                <a:latin typeface="Calibri"/>
              </a:rPr>
              <a:t><![CDATA[SLAP repair biologically unreliable in presence of cuff tear; tenodesis avoids over-constraining the shoul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bucket handle); biceps intact]]></a:t>
            </a:r>
            <a:br/>
            <a:r>
              <a:rPr lang="en-US" strike="noStrike" sz="1400" spc="0" u="none" cap="none">
                <a:solidFill>
                  <a:srgbClr val="1E293B">
                    <a:alpha val="100000"/>
                  </a:srgbClr>
                </a:solidFill>
                <a:latin typeface="Calibri"/>
              </a:rPr>
              <a:t><![CDATA[Excise displaced fragment; preserve biceps anchor]]></a:t>
            </a:r>
            <a:br/>
            <a:r>
              <a:rPr lang="en-US" strike="noStrike" sz="1400" spc="0" u="none" cap="none">
                <a:solidFill>
                  <a:srgbClr val="1E293B">
                    <a:alpha val="100000"/>
                  </a:srgbClr>
                </a:solidFill>
                <a:latin typeface="Calibri"/>
              </a:rPr>
              <a:t><![CDATA[Remove mechanical block; no need to repair if anchor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30% tendon involved]]></a:t>
            </a:r>
            <a:br/>
            <a:r>
              <a:rPr lang="en-US" strike="noStrike" sz="1400" spc="0" u="none" cap="none">
                <a:solidFill>
                  <a:srgbClr val="1E293B">
                    <a:alpha val="100000"/>
                  </a:srgbClr>
                </a:solidFill>
                <a:latin typeface="Calibri"/>
              </a:rPr>
              <a:t><![CDATA[Biceps tenodesis]]></a:t>
            </a:r>
            <a:br/>
            <a:r>
              <a:rPr lang="en-US" strike="noStrike" sz="1400" spc="0" u="none" cap="none">
                <a:solidFill>
                  <a:srgbClr val="1E293B">
                    <a:alpha val="100000"/>
                  </a:srgbClr>
                </a:solidFill>
                <a:latin typeface="Calibri"/>
              </a:rPr>
              <a:t><![CDATA[Tendon too compromised to repair; tenodesis addresses both labral and tendon probl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Repair — Technique]]></a:t>
            </a:r>
            <a:br/>
            <a:br/>
            <a:r>
              <a:rPr lang="en-US" strike="noStrike" sz="1400" spc="0" u="none" cap="none">
                <a:solidFill>
                  <a:srgbClr val="1E293B">
                    <a:alpha val="100000"/>
                  </a:srgbClr>
                </a:solidFill>
                <a:latin typeface="Calibri"/>
              </a:rPr>
              <a:t><![CDATA[Arthroscopic repair: standard approach; suture anchors placed at the superior glenoid rim; labrum and biceps anchor secured back to supraglenoid tuber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chor number: 1–3 anchors depending on tear extent; posterior anchor placement critical for Type II tears to address peel-back; anchor at 12 o clock position (supraglenoid) addresses anterior compo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rtal positioning: anterosuperior portal (Neviaser portal) provides best access for posterior SLAP anchor placement; standard posterior portal for viewing; mid-glenoid portal for anterior anch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urn to throwing: typically 9–12 months; rehabilitation through interval throwing programme; full return to competitive pitching approximately 70–74% in most series — significantly less than after minor shoulder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iffness after SLAP repair: a recognised complication particularly when capsule is over-tightened; avoid over-tensioning the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Tenodesis]]></a:t>
            </a:r>
            <a:br/>
            <a:br/>
            <a:r>
              <a:rPr lang="en-US" strike="noStrike" sz="1400" spc="0" u="none" cap="none">
                <a:solidFill>
                  <a:srgbClr val="1E293B">
                    <a:alpha val="100000"/>
                  </a:srgbClr>
                </a:solidFill>
                <a:latin typeface="Calibri"/>
              </a:rPr>
              <a:t><![CDATA[Principle: detach the LHB from the supraglenoid tubercle and reattach (tenodesed) at the proximal humerus, eliminating the biceps anchor pain and SLAP pathology while maintaining biceps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odesis lo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nyder SJ et al. SLAP lesions of the shoulder. Arthroscopy. 1990;6(4):274–279.]]></a:t>
            </a:r>
            <a:br/>
            <a:r>
              <a:rPr lang="en-US" strike="noStrike" sz="1200" spc="0" u="none" cap="none">
                <a:solidFill>
                  <a:srgbClr val="1E293B">
                    <a:alpha val="100000"/>
                  </a:srgbClr>
                </a:solidFill>
                <a:latin typeface="Calibri"/>
              </a:rPr>
              <a:t><![CDATA[Andrews JR, Carson WG, McLeod WD. Glenoid labrum tears related to the long head of the biceps. Am J Sports Med. 1985;13(5):337–341.]]></a:t>
            </a:r>
            <a:br/>
            <a:r>
              <a:rPr lang="en-US" strike="noStrike" sz="1200" spc="0" u="none" cap="none">
                <a:solidFill>
                  <a:srgbClr val="1E293B">
                    <a:alpha val="100000"/>
                  </a:srgbClr>
                </a:solidFill>
                <a:latin typeface="Calibri"/>
              </a:rPr>
              <a:t><![CDATA[Boileau P et al. Arthroscopic biceps tenodesis: a new technique using bioabsorbable interference screw fixation. Arthroscopy. 2002;18(9):937–941.]]></a:t>
            </a:r>
            <a:br/>
            <a:r>
              <a:rPr lang="en-US" strike="noStrike" sz="1200" spc="0" u="none" cap="none">
                <a:solidFill>
                  <a:srgbClr val="1E293B">
                    <a:alpha val="100000"/>
                  </a:srgbClr>
                </a:solidFill>
                <a:latin typeface="Calibri"/>
              </a:rPr>
              <a:t><![CDATA[Neri BR, ElAttrache NS, Owsley KC, Mohr K, Yocum LA. Outcomes of type II superior labral anterior posterior repairs in elite overhead athletes. Am J Sports Med. 2011.]]></a:t>
            </a:r>
            <a:br/>
            <a:r>
              <a:rPr lang="en-US" strike="noStrike" sz="1200" spc="0" u="none" cap="none">
                <a:solidFill>
                  <a:srgbClr val="1E293B">
                    <a:alpha val="100000"/>
                  </a:srgbClr>
                </a:solidFill>
                <a:latin typeface="Calibri"/>
              </a:rPr>
              <a:t><![CDATA[Provencher MT et al. A prospective analysis of 179 type 2 superior labrum anterior and posterior repairs. Am J Sports Med. 2008.]]></a:t>
            </a:r>
            <a:br/>
            <a:r>
              <a:rPr lang="en-US" strike="noStrike" sz="1200" spc="0" u="none" cap="none">
                <a:solidFill>
                  <a:srgbClr val="1E293B">
                    <a:alpha val="100000"/>
                  </a:srgbClr>
                </a:solidFill>
                <a:latin typeface="Calibri"/>
              </a:rPr>
              <a:t><![CDATA[O-Brien SJ et al. The active compression test: a new and effective test for diagnosing lab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LAP = Superior Labrum Anterior to Posterior tear at the biceps anchor; pain is deep, activity‑related, with mechanical clicking. Snyder classification I–IV (and extensions V–VII); Type II detachment is most common clinically; Type IV extends into biceps. Provocative tests: O’Brien/Active Compression, Crank, Biceps Load II—helpful but not definitive. MRI arthrogram is investigation of choice; arthroscopy is the diagnostic gold standard and allows treatment. Treatment is age- and demand‑based: debridement (Type I/III), labral repair (young/athletes Type II), and biceps tenodesis/tenotomy (older/degenerative or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LAP Tear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superior labrum anterior to posterior (SLAP) tear is a lesion of the superior glenoid labrum, including the anchor of the long head of biceps tendon (LHB) at the supraglenoid tubercle. SLAP tears range from fraying of the superior labrum to complete detachment of the biceps anchor, with or without extension into the glenohumeral ligaments. Understanding the classification, clinical diagnosis, and evolving management — including the shift toward biceps tenodesis over SLAP repair in many patient groups —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6% of all shoulder arthroscopies; most common in overhead athletes (throwers, swimmers, tennis players) and labourers performing repetitive overhead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wo main mechanisms — acute superior traction (fall on outstretched hand, sudden overhead pull) and repetitive overhead compression/traction (throwing athletes — peel-back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el-back mechanism (throwing): during late cocking phase (maximum ABER), the biceps anchor is twisted and peeled posteriorly off the glenoid — produces Type II SLAP tears in overhead athletes; the biceps tendon twists and exerts a posterosuperior peel-back force on the labr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rotator cuff tears (frequently co-existing, especially in patients over 40), internal impingement, anterior instability (Type II + Bankart = combined SLAP-Bankart = Type 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Classification (Snyder, 1990)]]></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Fraying of the superior labrum; biceps anchor intact]]></a:t>
            </a:r>
            <a:br/>
            <a:r>
              <a:rPr lang="en-US" strike="noStrike" sz="1400" spc="0" u="none" cap="none">
                <a:solidFill>
                  <a:srgbClr val="1E293B">
                    <a:alpha val="100000"/>
                  </a:srgbClr>
                </a:solidFill>
                <a:latin typeface="Calibri"/>
              </a:rPr>
              <a:t><![CDATA[Débridement; no repair needed; often incident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Detachment of superior labrum AND biceps anchor from supraglenoid tubercle; most common and most clinically significant]]></a:t>
            </a:r>
            <a:br/>
            <a:r>
              <a:rPr lang="en-US" strike="noStrike" sz="1400" spc="0" u="none" cap="none">
                <a:solidFill>
                  <a:srgbClr val="1E293B">
                    <a:alpha val="100000"/>
                  </a:srgbClr>
                </a:solidFill>
                <a:latin typeface="Calibri"/>
              </a:rPr>
              <a:t><![CDATA[SLAP repair (young throwing athletes); biceps tenodesis (patients >35–40 or non-overhead athletes)]]>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Bucket-handle tear of superior labrum; biceps anchor intact; displaced fragment into joint]]></a:t>
            </a:r>
            <a:br/>
            <a:r>
              <a:rPr lang="en-US" strike="noStrike" sz="1400" spc="0" u="none" cap="none">
                <a:solidFill>
                  <a:srgbClr val="1E293B">
                    <a:alpha val="100000"/>
                  </a:srgbClr>
                </a:solidFill>
                <a:latin typeface="Calibri"/>
              </a:rPr>
              <a:t><![CDATA[Excise bucket handle; preserve biceps anch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Bucket-handle tear extending into biceps tendon; tendon split longitudinally]]></a:t>
            </a:r>
            <a:br/>
            <a:r>
              <a:rPr lang="en-US" strike="noStrike" sz="1400" spc="0" u="none" cap="none">
                <a:solidFill>
                  <a:srgbClr val="1E293B">
                    <a:alpha val="100000"/>
                  </a:srgbClr>
                </a:solidFill>
                <a:latin typeface="Calibri"/>
              </a:rPr>
              <a:t><![CDATA[Excise fragment; tenodesis if >30% tendon involved; repair if young with <30%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t>
            </a:r>
            <a:br/>
            <a:r>
              <a:rPr lang="en-US" strike="noStrike" sz="1400" spc="0" u="none" cap="none">
                <a:solidFill>
                  <a:srgbClr val="1E293B">
                    <a:alpha val="100000"/>
                  </a:srgbClr>
                </a:solidFill>
                <a:latin typeface="Calibri"/>
              </a:rPr>
              <a:t><![CDATA[Type II + anterior Bankart labral tear (combined)]]></a:t>
            </a:r>
            <a:br/>
            <a:r>
              <a:rPr lang="en-US" strike="noStrike" sz="1400" spc="0" u="none" cap="none">
                <a:solidFill>
                  <a:srgbClr val="1E293B">
                    <a:alpha val="100000"/>
                  </a:srgbClr>
                </a:solidFill>
                <a:latin typeface="Calibri"/>
              </a:rPr>
              <a:t><![CDATA[Combined SLAP repair + Bankart repair or sta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is by far the most clinically significant and most commonly treated SLAP tear — it is the peel-back lesion of the throwing athlete; all other types are less common and less controversial in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a:t>
            </a:r>
            <a:br/>
            <a:br/>
            <a:r>
              <a:rPr lang="en-US" strike="noStrike" sz="1400" spc="0" u="none" cap="none">
                <a:solidFill>
                  <a:srgbClr val="1E293B">
                    <a:alpha val="100000"/>
                  </a:srgbClr>
                </a:solidFill>
                <a:latin typeface="Calibri"/>
              </a:rPr>
              <a:t><![CDATA[Symptoms: deep posterior shoulder pain worse with overhead activity; painful clicking or catching; reduced velocity or pain in late cocking phase in throwers; vague poorly localised pain difficult to distinguish from other shoulder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s for SLAP (all have limited sensitivity and specificity; no single test is diagnos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Sensitivity / Specifi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rien active compression test]]></a:t>
            </a:r>
            <a:br/>
            <a:r>
              <a:rPr lang="en-US" strike="noStrike" sz="1400" spc="0" u="none" cap="none">
                <a:solidFill>
                  <a:srgbClr val="1E293B">
                    <a:alpha val="100000"/>
                  </a:srgbClr>
                </a:solidFill>
                <a:latin typeface="Calibri"/>
              </a:rPr>
              <a:t><![CDATA[Arm at 90° flexion, 15° adduction; maximally pronated then supinated; pain in pronation relieved in supination = positive for SLAP or ACJ]]></a:t>
            </a:r>
            <a:br/>
            <a:r>
              <a:rPr lang="en-US" strike="noStrike" sz="1400" spc="0" u="none" cap="none">
                <a:solidFill>
                  <a:srgbClr val="1E293B">
                    <a:alpha val="100000"/>
                  </a:srgbClr>
                </a:solidFill>
                <a:latin typeface="Calibri"/>
              </a:rPr>
              <a:t><![CDATA[Sensitivity 47–63%; specificity 37–69%; mod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2026-05-27T01:22:17Z</dcterms:created>
  <dcterms:modified xsi:type="dcterms:W3CDTF">2026-05-27T01:22:17Z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