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446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: T1 — hypointense (oedema/necrosis/pus); T2 — heterogeneous high signal; gadolinium enhancement — rim-enhancing paravertebral or epidural abscess (ring enhancement); loss of vertebral body height with anterior wedging; disc involvement (T2 high signal in disc if disc involved — but disc may be preserved early); paraspinal/psoas abscess (often large — `large abscess, little pain` is characteristic of TB); epidural extension with cord compression; calcification within the abscess (indicates chronic TB); relative preservation of the disc early (contrast with pyogenic — which destroys the disc rapidly) is a useful feature but not absolu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indings / 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spine (gold standard imagin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es extent of bone destruction, disc involvement, cord compression, paraspinal/epidural absc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ng-enhancing paravertebral/epidural abscess; `skip lesions` in HIV/immunocompromised; anterior vertebral body destruction with relative disc preservation early; large abscess volume; epidural extension with cord compression; essential for surgical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st X-ray / CT ch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ntifies concurrent pulmonary TB (active or healed); calcified lymph nodes; miliary T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e pulmonary TB found in only ~50% of Pott`s disease — absence does NOT exclude spinal TB; old healed TB (calcified granulomata, apical fibrosis) supports the dia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toux test / IGR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B infection screening; Mantoux (PPD skin test) or interferon-gamma release assay (IGRA — QuantiFERON Gol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IGRA (highly specific for M. tuberculosis infection); negative does NOT exclude TB (false-negative in severe immunosuppression); IGRA preferred over Mantoux (no BCG cross-reactiv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needle biops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tains tissue for microbiological and histological diagnosis; the gold standard for confirm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 — caseating granuloma with Langhans giant cells (pathognomonic); ZN stain for AFB (acid-fast bacilli); culture on Löwenstein-Jensen medium (4–8 weeks); Xpert MTB/RIF (GeneXpert) rapid molecular test — identifies M. tuberculosis and rifampicin resistance within 2 hours; drug sensitivity testing (DST) from culture essential for treatment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 tes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lammatory markers (CRP, ESR — markedly elevated); FBC (lymphopenia in advanced disease, anaemia of chronic disease); LFTs (hepatotoxicity monitoring for anti-TB drugs); HIV serology; calcium (hypercalcaemia in sarcoidosis/TB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SR and CRP are used to monitor treatment response — should fall with successful chemotherapy; elevation despite treatment suggests drug resistance or inadequate compli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cal Management — Anti-Tuberculosis Chemotherap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dard regimen: 2HRZE/10HR — the WHO-recommended regimen for spinal TB: Intensive phase: 2 months of Isoniazid (H) + Rifampicin (R) + Pyrazinamide (Z) + Ethambutol (E); Continuation phase: 10 months of Isoniazid + Rifampicin (total = 12 months); spinal TB requires a longer duration of treatment than pulmonary TB (6 months) due to the poor vascularity of the affected bone and the difficulty of achieving adequate drug levels in caseous tissue; some guidelines recommend 18 months for severe spinal TB, particularly in HIV+ patients; directly observed therapy (DOT) is essential to ensure compliance and prevent drug resist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ug toxicity monitoring: Isoniazid — peripheral neuropathy (pyridoxine supplementation essential), hepatotoxicity; Rifampicin — hepatotoxicity, drug interactions (enzyme inducer — reduces efficacy of warfarin, OCP, antiretrovirals), orange discolouration of body fluids; Pyrazinamide — hepatotoxicity, hyperuricaemia/gout; Ethambutol — optic neuritis (monitor visual acuity and colour vision — must be checked before and during treatment; contraindicated in children under 5 years where visual monitoring is unreliab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drug-resistant TB (MDR-TB): resistance to Isoniazid AND Rifampicin; requires second-line agents (bedaquiline, fluoroquinolones, aminoglycosides, cycloserine); treatment duration 18–24 months; much lower cure rates; requires specialist infectious disease management; MDR-TB prevalence is highest in Eastern Europe and Central Asia; Xpert MTB/RIF provides rapid rifampicin resistance detection, alerting clinicians to likely MDR-T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cal Research Council Working Party on Tuberculosis of the Spine. A ten-year assessment of a controlled trial comparing debridement and anterior spinal fusion in the management of tuberculosis of the spine. J Bone Joint Surg Br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li SM. Results of treatment of spinal tuberculosis by `middle-path` regime. J Bone Joint Surg Br. 197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jasekaran S. The natural history of post-tubercular kyphosis in children. J Bone Joint Surg Br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to M et al. Posterior surgery combined with chemotherapy for spinal tuberculosis. Eur Spine J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utte PC, Van Loenhout-Rooyackers JH. Routine surgery in addition to chemotherapy for treating spinal tuberculosis. Cochrane Database Syst Rev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 Treatment of tuberculosis guidelines. 4t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rst-line treatment is ATT with rest and bracing per Tuli’s 'middle path'. Surgical indications: neurological deficit not improving, instability/deformity, large abscess, severe pain, diagnostic uncertainty. Approach selection depends on pathology location and kyphosis: anterior debridement/fusion vs posterior decompression with instrumentation or combined 360°. Posterior‑only circumferential decompression via costotransversectomy/retropleural approaches is increasingly favored for multi‑level disease. Children risk progressive kyphosis—consider early stabilization and deformity preven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tuberculosis (Pott`s disease — named after Percivall Pott who described it in 1779) is the most common form of extrapulmonary skeletal tuberculosis, accounting for approximately 50% of all musculoskeletal tuberculosis. It remains a major global health problem, particularly in resource-limited settings, and is increasingly seen in immunocompromised patients (HIV, organ transplant, biologic therapies) and in high-prevalence immigrant populations in developed countries. The disease causes progressive vertebral body destruction, paravertebral abscess, and kyphotic deformity (gibbus deformity) — and threatens the spinal cord with compressive myelopath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Mycobacterium tuberculosis reaches the spine via haematogenous spread from a primary pulmonary (or rarely gastrointestinal) focus; the bacilli seed the metaphyseal region of the vertebral body (the most vascular region in childhood) or the anterior subchondral bone via Batson`s venous plexus (retrograde flow); infection starts in the anterior aspect of the vertebral body and spreads: to adjacent vertebrae under the anterior longitudinal ligament (the typical `two-level` involvement) or across the disc (children — disc is vascular; adults — disc is avascular and relatively resistant); the disc is eventually involved but later in the disease process than in pyogenic discitis; granuloma formation with central caseating necrosis destroys the anterior vertebral body; as the anterior column collapses, kyphosis develo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ribution: thoracolumbar junction most common (~50% of cases — T8-L2); pure thoracic 20%; cervical 12% (dangerous — may cause quadriplegia from cord compression + instability); lumbar 25%; sacral rare; cervical tuberculosis may present with dysphagia from a retropharyngeal abscess or with dyspnoea from airway compression; always consider in the differential of any spinal disease in patients from endemic reg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 association: patients with HIV co-infection have a dramatically higher risk of tuberculosis reactivation and dissemination; TB spine in HIV+ patients may be multifocal (several non-contiguous spinal levels involved — unlike typical two-level involvement in immunocompetent patients); paradoxical reactions (immune reconstitution inflammatory syndrome — IRIS) can occur after antiretroviral therapy (ART) is initiated, causing worsening of TB manifestations as immunity recove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Diagno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: insidious onset over weeks to months; back pain (the most common symptom — initially dull aching, eventually constant and severe); constitutional symptoms — fever, night sweats, weight loss, fatigue (approximately 40–50% of patients); neurological deficit — weakness, sensory loss, paraplegia (Pott`s paraplegia) from spinal cord compression by abscess, granulation tissue, or bony collapse; abscess presentation — a psoas abscess may track along the psoas muscle sheath to present as a groin swelling (psoas sign), or it may present as a fluctuant cold abscess in the iliac fossa, posterior chest wall, or paravertebral region; `cold abscess` — unlike pyogenic abscess, TB abscess is typically not hot, minimally tender, and does not cause severe acute local signs — the `cold` nature is characteristic and important diagnostical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bbus deformity: progressive angular kyphosis caused by anterior vertebral body collapse; the thoracolumbar junction involvement produces a sharp, angular posterior hump (gibbus — Latin for hump); this is the classic physical sign of severe Pott`s disease; gibbus deformity is the most common cause of acquired kyphosis in developing countries; the angular kyphosis can cause late neurological deterioration even after the infection is cured — through progressive mechanical cord compromise and ischaem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tt`s paraplegia — classification: (1) Active (early onset — within 2 years of disease onset): caused by cord compression from abscess, granulation tissue, or caseous material; responds to anti-TB chemotherapy and/or surgical decompression; (2) Healed/Late onset: caused by mechanical compression from bony deformity (severe kyphosis), fibrous bands, or rarely by ischaemia of the cord from arteritis; occurs years after the infection has been treated; does NOT respond to chemotherapy; requires surgical decompression and deformity corr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2026-05-26T20:47:00Z</dcterms:created>
  <dcterms:modified xsi:type="dcterms:W3CDTF">2026-05-26T20:47:00Z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