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7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ility & Theatre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 plasma (Sterrad system)]]></a:t>
            </a:r>
            <a:br/>
            <a:r>
              <a:rPr lang="en-US" strike="noStrike" sz="1400" spc="0" u="none" cap="none">
                <a:solidFill>
                  <a:srgbClr val="1E293B">
                    <a:alpha val="100000"/>
                  </a:srgbClr>
                </a:solidFill>
                <a:latin typeface="Calibri"/>
              </a:rPr>
              <a:t><![CDATA[Hydrogen peroxide vapour activated into a reactive plasma state kills microorganisms at low temperature (~55°C); rapid cycle (28–75 minutes); no toxic residues]]></a:t>
            </a:r>
            <a:br/>
            <a:r>
              <a:rPr lang="en-US" strike="noStrike" sz="1400" spc="0" u="none" cap="none">
                <a:solidFill>
                  <a:srgbClr val="1E293B">
                    <a:alpha val="100000"/>
                  </a:srgbClr>
                </a:solidFill>
                <a:latin typeface="Calibri"/>
              </a:rPr>
              <a:t><![CDATA[Delicate heat-sensitive items: endoscopes, laparoscopic instruments, cameras, power tools with electronic components; modern alternative to EO gas]]></a:t>
            </a:r>
            <a:br/>
            <a:r>
              <a:rPr lang="en-US" strike="noStrike" sz="1400" spc="0" u="none" cap="none">
                <a:solidFill>
                  <a:srgbClr val="1E293B">
                    <a:alpha val="100000"/>
                  </a:srgbClr>
                </a:solidFill>
                <a:latin typeface="Calibri"/>
              </a:rPr>
              <a:t><![CDATA[Cannot sterilise cellulose (paper/linen) or long narrow lumens (>31 cm, <1 mm diameter); increasingly the preferred method for delicate instruments in modern theatres; shorter cycle than EO; no aeration tim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Preparation & Antisepsis]]></a:t>
            </a:r>
            <a:br/>
            <a:br/>
            <a:r>
              <a:rPr lang="en-US" strike="noStrike" sz="1400" spc="0" u="none" cap="none">
                <a:solidFill>
                  <a:srgbClr val="1E293B">
                    <a:alpha val="100000"/>
                  </a:srgbClr>
                </a:solidFill>
                <a:latin typeface="Calibri"/>
              </a:rPr>
              <a:t><![CDATA[Chlorhexidine-alcohol vs povidone-iodine (betadine): two RCTs (Darouiche et al. NEJM 2010, and PREPARE trial 2016) established that chlorhexidine-alcohol skin preparation significantly reduces SSI rates compared to povidone-iodine aqueous for most surgical sites; chlorhexidine (2% chlorhexidine gluconate + 70% isopropyl alcohol) is the current recommended skin preparation agent for most orthopaedic procedures; it has a longer residual effect, broader spectrum, and is not inactivated by blood/organic matter as readily as povidone-iodine; povidone-iodine remains preferred for mucous membranes (mouth, vagina, bladder), open wounds, and where chlorhexidine is contraindicated (around the ey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skin decolonisation: nasal and skin decolonisation of Staphylococcus aureus carriers reduces SSI; MRSA screening for all elective arthroplasty patients is standard in UK practice; MSSA carriers — nasal mupirocin ointment (5 days pre-operatively) + chlorhexidine body wash (5 days); MRSA carriers — decolonisation + specialist infection control input; nasal carriage of S. aureus is the primary risk factor for staphylococcal SSI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crub vs alcohol rub: traditional surgical hand scrub (chlorhexidine or povidone-iodine scrub solutions, 3–5 minutes) OR alcohol-based hand rub (ABHR — 1.5 minutes); evidence shows ABHR is as effective as traditional scrub for surgical hand antisepsis; ABHR preferred as it is faster, less drying to skin, and has a longer residual effect; nail pick before first case of the day removes subungual debris; no nail varnish or jewell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Environment — Ventilation & Laminar Flow]]></a:t>
            </a:r>
            <a:br/>
            <a:br/>
            <a:r>
              <a:rPr lang="en-US" strike="noStrike" sz="1400" spc="0" u="none" cap="none">
                <a:solidFill>
                  <a:srgbClr val="1E293B">
                    <a:alpha val="100000"/>
                  </a:srgbClr>
                </a:solidFill>
                <a:latin typeface="Calibri"/>
              </a:rPr>
              <a:t><![CDATA[Conventional plenum ventilation: positive pressure in the theatre relative to the corridor (prevents contaminated air entering); 20+ air changes per hour; fresh filtered air delivered from ceiling vents; particle counts in a conventional theatre: approximately 500–1000 colony-forming units (CFU)/m³; adequate for most general and non-implant orthopaedic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clean laminar flow (ULF) ventilation: delivers a unidirectional flow of ultra-filtered air (HEPA — high-efficiency particulate air filter; removes particles >0.3 µm including most bacteria) in a vertical or horizontal laminar sheet over the operating table; particle counts <10 CFU/m³ in the surgical zone; the Charnley-Howorth `greenhouse` (body exhaust suit + laminar flow + antibiotic prophylaxis) is the classical combination for total joint arthroplasty; multiple large series (MRC Hip Arthroplasty Trial, Charnley`s series) demonstrate dramatically lower deep infection rates with ULF + prophylaxis vs conventional theatre; however, the benefit of ULF alone (without exhaust suits) is debated in some modern R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dy exhaust suits (space suits): full enclosed suit with exhaust ventilation system; the surgeon`s shed skin scales, exhaled breath, and nasal/oropharyngeal flora are captured and extracted within the suit rather than dispersed into the theatre air; further reduces the CFU count in the surgical zone; standard in dedicated arthroplasty theatres at most UK centres; worn with laminar flow for THA an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discipline: the single most modifiable source of contamination is human behaviour; minimise theatre traffic (each opening of the door disrupts the positive pressure and introduces contaminated corridor air); keep doors closed during surgery; minimise the number of personnel in the theatre; no talking over the open wound; surgical field should not be reached over (cross-contamination); the scrub nurse should face the sterile field at all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a:t>
            </a:r>
            <a:br/>
            <a:br/>
            <a:r>
              <a:rPr lang="en-US" strike="noStrike" sz="1400" spc="0" u="none" cap="none">
                <a:solidFill>
                  <a:srgbClr val="1E293B">
                    <a:alpha val="100000"/>
                  </a:srgbClr>
                </a:solidFill>
                <a:latin typeface="Calibri"/>
              </a:rPr>
              <a:t><![CDATA[Principles of surgical antibiotic prophylaxis: (1) administer within 60 minutes before skin incision (30 minutes for vancomycin and fluoroquinolones — longer infusion time); (2) the antibiotic must cover the most common causative organisms (skin flora — S. aureus, coagulase-negative staphylococci); (3) choose the narrowest-spectrum effective agent to preserve gut flora and prevent C. difficile; (4) repeat the dose if the operation lasts >2 × the antibiotic`s half-life or if blood loss >1500 mL; (5) discontinue within 24 hours of surgery — no benefit beyond 24 hours; (6) the antibiotic must be in the tissue at the time of incision — this is the critical timing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arouiche RO et al. Chlorhexidine-alcohol vs povidone-iodine for surgical site antisepsis. NEJM. 2010;362(1):18–26.]]></a:t>
            </a:r>
            <a:br/>
            <a:r>
              <a:rPr lang="en-US" strike="noStrike" sz="1200" spc="0" u="none" cap="none">
                <a:solidFill>
                  <a:srgbClr val="1E293B">
                    <a:alpha val="100000"/>
                  </a:srgbClr>
                </a:solidFill>
                <a:latin typeface="Calibri"/>
              </a:rPr>
              <a:t><![CDATA[Charnley J. Postoperative infection after total hip replacement with special reference to air contamination in the operating room. Clin Orthop Relat Res. 1972.]]></a:t>
            </a:r>
            <a:br/>
            <a:r>
              <a:rPr lang="en-US" strike="noStrike" sz="1200" spc="0" u="none" cap="none">
                <a:solidFill>
                  <a:srgbClr val="1E293B">
                    <a:alpha val="100000"/>
                  </a:srgbClr>
                </a:solidFill>
                <a:latin typeface="Calibri"/>
              </a:rPr>
              <a:t><![CDATA[Lidwell OM et al. Effect of ultraclean air in operating rooms on deep sepsis in the joint after total hip or knee replacement — MRC trial. BMJ. 1982.]]></a:t>
            </a:r>
            <a:br/>
            <a:r>
              <a:rPr lang="en-US" strike="noStrike" sz="1200" spc="0" u="none" cap="none">
                <a:solidFill>
                  <a:srgbClr val="1E293B">
                    <a:alpha val="100000"/>
                  </a:srgbClr>
                </a:solidFill>
                <a:latin typeface="Calibri"/>
              </a:rPr>
              <a:t><![CDATA[NICE. Surgical site infections: prevention and treatment (NG125). NICE. 2020.]]></a:t>
            </a:r>
            <a:br/>
            <a:r>
              <a:rPr lang="en-US" strike="noStrike" sz="1200" spc="0" u="none" cap="none">
                <a:solidFill>
                  <a:srgbClr val="1E293B">
                    <a:alpha val="100000"/>
                  </a:srgbClr>
                </a:solidFill>
                <a:latin typeface="Calibri"/>
              </a:rPr>
              <a:t><![CDATA[Mangram AJ et al. Guideline for prevention of surgical site infection — HICPAC. Infect Control Hosp Epidemiol. 1999.]]></a:t>
            </a:r>
            <a:br/>
            <a:r>
              <a:rPr lang="en-US" strike="noStrike" sz="1200" spc="0" u="none" cap="none">
                <a:solidFill>
                  <a:srgbClr val="1E293B">
                    <a:alpha val="100000"/>
                  </a:srgbClr>
                </a:solidFill>
                <a:latin typeface="Calibri"/>
              </a:rPr>
              <a:t><![CDATA[Pryor F, Messmer PR. The effect of traffic patterns in the OR on surgical site infections. AORN J. 1998.]]></a:t>
            </a:r>
            <a:br/>
            <a:r>
              <a:rPr lang="en-US" strike="noStrike" sz="1200" spc="0" u="none" cap="none">
                <a:solidFill>
                  <a:srgbClr val="1E293B">
                    <a:alpha val="100000"/>
                  </a:srgbClr>
                </a:solidFill>
                <a:latin typeface="Calibri"/>
              </a:rPr>
              <a:t><![CDATA[World Health Org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al: prevent surgical site infections (SSI). Airflow: laminar, HEPA, positive pressure. Staff: gown, glove, mask, restrict movement. Instruments: autoclave, ETO, H2O2 plasma. Preop: antibiotics within 60 min, skin prep with chlorhexidine-alcoh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ility & Theatre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Surgical Sterility]]></a:t>
            </a:r>
            <a:br/>
            <a:br/>
            <a:r>
              <a:rPr lang="en-US" strike="noStrike" sz="1400" spc="0" u="none" cap="none">
                <a:solidFill>
                  <a:srgbClr val="1E293B">
                    <a:alpha val="100000"/>
                  </a:srgbClr>
                </a:solidFill>
                <a:latin typeface="Calibri"/>
              </a:rPr>
              <a:t><![CDATA[Surgical site infection (SSI) is one of the most common and costly healthcare-associated infections, occurring in approximately 2–5% of surgical procedures and up to 10–15% of orthopaedic implant surgery. The financial, functional, and mortality burden of SSI — particularly prosthetic joint infection (PJI) — is enormous. The theatre environment, sterility protocols, and aseptic technique are the principal weapons against surgical contamination. Every member of the surgical team has individual and collective responsibility for maintaining the sterile field. Understanding the scientific basis, hierarchy, and practical application of sterility measures is fundamental to surg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1) Sterilisation — the complete elimination or destruction of ALL forms of microbial life, including bacterial spores; the most stringent level; (2) Disinfection — the elimination of most pathogenic microorganisms (but NOT spores) from inanimate surfaces; high-level disinfection kills all organisms except resistant spores; (3) Antisepsis — the destruction or inhibition of microorganisms on living tissue (skin, mucous membranes); (4) Asepsis — the absence of microorganisms in a defined area; the technique of preventing contamination of the sterile field; surgical asepsis is maintained by a combination of sterilised instruments, sterile gloves/gowns, sterile drapes, and correct team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contamination: the surgical team (hands, shed skin scales — the single most important source of microorganisms in the theatre); the patient`s own skin flora (particularly Staphylococcus aureus, coagulase-negative staphylococci, Propionibacterium acnes for shoulder surgery); the environment (air — viable particles in positive-pressure laminar flow theatres; surfaces; equipment); instruments (poor sterilisation); irrigation and implant-hand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Methods]]></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claving (steam under pressure)]]></a:t>
            </a:r>
            <a:br/>
            <a:r>
              <a:rPr lang="en-US" strike="noStrike" sz="1400" spc="0" u="none" cap="none">
                <a:solidFill>
                  <a:srgbClr val="1E293B">
                    <a:alpha val="100000"/>
                  </a:srgbClr>
                </a:solidFill>
                <a:latin typeface="Calibri"/>
              </a:rPr>
              <a:t><![CDATA[Moist heat (saturated steam) under pressure denatures bacterial proteins and spores; standard cycle: 134°C for 3 minutes (porous load cycle); 121°C for 15 minutes (gravity displacement cycle); the most reliable and widely used sterilisation method]]></a:t>
            </a:r>
            <a:br/>
            <a:r>
              <a:rPr lang="en-US" strike="noStrike" sz="1400" spc="0" u="none" cap="none">
                <a:solidFill>
                  <a:srgbClr val="1E293B">
                    <a:alpha val="100000"/>
                  </a:srgbClr>
                </a:solidFill>
                <a:latin typeface="Calibri"/>
              </a:rPr>
              <a:t><![CDATA[All metal instruments, drapes, gowns, packs; the gold standard for heat-stable items; surgical instruments are autoclaved between cases]]></a:t>
            </a:r>
            <a:br/>
            <a:r>
              <a:rPr lang="en-US" strike="noStrike" sz="1400" spc="0" u="none" cap="none">
                <a:solidFill>
                  <a:srgbClr val="1E293B">
                    <a:alpha val="100000"/>
                  </a:srgbClr>
                </a:solidFill>
                <a:latin typeface="Calibri"/>
              </a:rPr>
              <a:t><![CDATA[Cannot be used for heat-sensitive items (plastics, rubber, electronic components, optical equipment); biological indicators (Bacillus stearothermophilus spores) used to confirm sterilisation efficacy; chemical indicators (Bowie-Dick test) used to check steam pene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O) gas sterilisation]]></a:t>
            </a:r>
            <a:br/>
            <a:r>
              <a:rPr lang="en-US" strike="noStrike" sz="1400" spc="0" u="none" cap="none">
                <a:solidFill>
                  <a:srgbClr val="1E293B">
                    <a:alpha val="100000"/>
                  </a:srgbClr>
                </a:solidFill>
                <a:latin typeface="Calibri"/>
              </a:rPr>
              <a:t><![CDATA[EO gas alkylates DNA and proteins, killing all microorganisms including spores; performed at low temperature (30–60°C); items must be aerated after sterilisation to remove toxic residual EO gas (takes 8–16 hours)]]></a:t>
            </a:r>
            <a:br/>
            <a:r>
              <a:rPr lang="en-US" strike="noStrike" sz="1400" spc="0" u="none" cap="none">
                <a:solidFill>
                  <a:srgbClr val="1E293B">
                    <a:alpha val="100000"/>
                  </a:srgbClr>
                </a:solidFill>
                <a:latin typeface="Calibri"/>
              </a:rPr>
              <a:t><![CDATA[Heat-sensitive items: plastic implants, electronic equipment, endoscopes, certain rubber items; used for single-use implants sterilised at the manufacturer]]></a:t>
            </a:r>
            <a:br/>
            <a:r>
              <a:rPr lang="en-US" strike="noStrike" sz="1400" spc="0" u="none" cap="none">
                <a:solidFill>
                  <a:srgbClr val="1E293B">
                    <a:alpha val="100000"/>
                  </a:srgbClr>
                </a:solidFill>
                <a:latin typeface="Calibri"/>
              </a:rPr>
              <a:t><![CDATA[Toxic gas — strict workplace safety protocols; long aeration time required before use; carcinogenic in high doses; being replaced by alternative low-temperature methods; commonly used for factory sterilisation of orthopaed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a:t>
            </a:r>
            <a:br/>
            <a:r>
              <a:rPr lang="en-US" strike="noStrike" sz="1400" spc="0" u="none" cap="none">
                <a:solidFill>
                  <a:srgbClr val="1E293B">
                    <a:alpha val="100000"/>
                  </a:srgbClr>
                </a:solidFill>
                <a:latin typeface="Calibri"/>
              </a:rPr>
              <a:t><![CDATA[High-energy ionising radiation disrupts DNA and other molecules; kills all microorganisms including spores; does not require heat or chemicals; performed in a specialised facility at the manufacturing stage]]></a:t>
            </a:r>
            <a:br/>
            <a:r>
              <a:rPr lang="en-US" strike="noStrike" sz="1400" spc="0" u="none" cap="none">
                <a:solidFill>
                  <a:srgbClr val="1E293B">
                    <a:alpha val="100000"/>
                  </a:srgbClr>
                </a:solidFill>
                <a:latin typeface="Calibri"/>
              </a:rPr>
              <a:t><![CDATA[Factory sterilisation of single-use items: sutures, dressings, gloves, orthopaedic implants (screws, plates, cages in sealed packaging); allograft bone sterilisation]]></a:t>
            </a:r>
            <a:br/>
            <a:r>
              <a:rPr lang="en-US" strike="noStrike" sz="1400" spc="0" u="none" cap="none">
                <a:solidFill>
                  <a:srgbClr val="1E293B">
                    <a:alpha val="100000"/>
                  </a:srgbClr>
                </a:solidFill>
                <a:latin typeface="Calibri"/>
              </a:rPr>
              <a:t><![CDATA[Cannot be performed in the hospital; packaging must remain intact for sterility to be maintained; high dose (25 kGy standard minimum for medical devices); gamma irradiation of polyethylene causes oxidative degradation (hence the shift to cross-linked polyethylene sterilised differ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2026-06-10T10:14:32Z</dcterms:created>
  <dcterms:modified xsi:type="dcterms:W3CDTF">2026-06-10T10:14:32Z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