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80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upraspinatus — Anatomy & Clinical Tes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 couple: the rotator cuff and deltoid work as two force couples to produce efficient shoulder elevation; in the coronal plane, the deltoid provides a superior-directed force (which would translate the humeral head superiorly into the coracoacromial arch if unopposed) and the inferior rotator cuff (subscapularis anteriorly + infraspinatus + teres minor posteriorly) provides a corresponding inferior-directed force — together they produce a net resultant force directed into the glenoid (compression) with rotation rather than translation; in the axial plane, the subscapularis (anterior) and infraspinatus/teres minor (posterior) provide an anterior-posterior balanced force couple that centralises the humeral head; a massive supraspinatus tear alone does not necessarily cause superior humeral head migration if the inferior cuff force couple is inta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ful arc syndrome: pain during shoulder abduction specifically between 60–120° of abduction (where the greater tuberosity passes beneath the acromion — the maximum impingement zone); pain is absent from 0–60° (the greater tuberosity has not yet reached the acromion) and above 120° (the greater tuberosity has passed beyond the acromion and the impingement is relieved); this 60–120° arc of pain is the clinical hallmark of subacromial impingement/supraspinatus pathology; compare with AC joint pain — pain in the high arc (>150°) where the acromion contacts the distal clavicle]]>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s for Supraspinatus]]></a:t>
            </a:r>
            <a:br/>
            <a:br/>
            <a:br/>
            <a:br/>
            <a:b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ositive Finding]]></a:t>
            </a:r>
            <a:br/>
            <a:r>
              <a:rPr lang="en-US" strike="noStrike" sz="1400" spc="0" u="none" cap="none">
                <a:solidFill>
                  <a:srgbClr val="1E293B">
                    <a:alpha val="100000"/>
                  </a:srgbClr>
                </a:solidFill>
                <a:latin typeface="Calibri"/>
              </a:rPr>
              <a:t><![CDATA[Sensitivity / Specif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r`s impingement sign]]></a:t>
            </a:r>
            <a:br/>
            <a:r>
              <a:rPr lang="en-US" strike="noStrike" sz="1400" spc="0" u="none" cap="none">
                <a:solidFill>
                  <a:srgbClr val="1E293B">
                    <a:alpha val="100000"/>
                  </a:srgbClr>
                </a:solidFill>
                <a:latin typeface="Calibri"/>
              </a:rPr>
              <a:t><![CDATA[The examiner stabilises the scapula with one hand to prevent shrugging; with the other hand, the examiner forcibly elevates the patient`s arm in the plane of the scapula (forward flexion) with the arm internally rotated (thumb pointing down); this drives the greater tuberosity beneath the acromion, impinging the supraspinatus]]></a:t>
            </a:r>
            <a:br/>
            <a:r>
              <a:rPr lang="en-US" strike="noStrike" sz="1400" spc="0" u="none" cap="none">
                <a:solidFill>
                  <a:srgbClr val="1E293B">
                    <a:alpha val="100000"/>
                  </a:srgbClr>
                </a:solidFill>
                <a:latin typeface="Calibri"/>
              </a:rPr>
              <a:t><![CDATA[Pain in the anterior-superior shoulder at the subacromial space]]></a:t>
            </a:r>
            <a:br/>
            <a:r>
              <a:rPr lang="en-US" strike="noStrike" sz="1400" spc="0" u="none" cap="none">
                <a:solidFill>
                  <a:srgbClr val="1E293B">
                    <a:alpha val="100000"/>
                  </a:srgbClr>
                </a:solidFill>
                <a:latin typeface="Calibri"/>
              </a:rPr>
              <a:t><![CDATA[Sensitivity ~72%; specificity ~66%; a positive Neer sign = subacromial pathology (supraspinatus impingement, bursitis, AC joint arthritis) but is NOT specific for cuff tear; the Neer test is a screening test, not a diagnostic t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Kennedy test]]></a:t>
            </a:r>
            <a:br/>
            <a:r>
              <a:rPr lang="en-US" strike="noStrike" sz="1400" spc="0" u="none" cap="none">
                <a:solidFill>
                  <a:srgbClr val="1E293B">
                    <a:alpha val="100000"/>
                  </a:srgbClr>
                </a:solidFill>
                <a:latin typeface="Calibri"/>
              </a:rPr>
              <a:t><![CDATA[The examiner holds the arm at 90° of elevation (shoulder flexion to 90°) and the elbow at 90°; the examiner then forcibly internally rotates the arm; this drives the greater tuberosity (and supraspinatus insertion) beneath the coracoacromial ligament and coracoid process]]></a:t>
            </a:r>
            <a:br/>
            <a:r>
              <a:rPr lang="en-US" strike="noStrike" sz="1400" spc="0" u="none" cap="none">
                <a:solidFill>
                  <a:srgbClr val="1E293B">
                    <a:alpha val="100000"/>
                  </a:srgbClr>
                </a:solidFill>
                <a:latin typeface="Calibri"/>
              </a:rPr>
              <a:t><![CDATA[Pain in the anterior shoulder at the subacromial space]]></a:t>
            </a:r>
            <a:br/>
            <a:r>
              <a:rPr lang="en-US" strike="noStrike" sz="1400" spc="0" u="none" cap="none">
                <a:solidFill>
                  <a:srgbClr val="1E293B">
                    <a:alpha val="100000"/>
                  </a:srgbClr>
                </a:solidFill>
                <a:latin typeface="Calibri"/>
              </a:rPr>
              <a:t><![CDATA[Sensitivity ~79%; specificity ~59%; similar to Neer sign — a good screening test for impingement but lacks specificity; one of the most commonly used shoulder tests in clinical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pty can test (Jobe`s test / supraspinatus isolation test)]]></a:t>
            </a:r>
            <a:br/>
            <a:r>
              <a:rPr lang="en-US" strike="noStrike" sz="1400" spc="0" u="none" cap="none">
                <a:solidFill>
                  <a:srgbClr val="1E293B">
                    <a:alpha val="100000"/>
                  </a:srgbClr>
                </a:solidFill>
                <a:latin typeface="Calibri"/>
              </a:rPr>
              <a:t><![CDATA[The arm is positioned at 90° of abduction, 30° of forward flexion (in the plane of the scapula — the `scapular plane`), and fully internally rotated (`thumb pointing to the ground` — like emptying a can); the examiner applies a downward force; the patient resists the downward force; this position isolates the supraspinatus by eliminating the contribution of the subscapularis and infraspinatus]]></a:t>
            </a:r>
            <a:br/>
            <a:r>
              <a:rPr lang="en-US" strike="noStrike" sz="1400" spc="0" u="none" cap="none">
                <a:solidFill>
                  <a:srgbClr val="1E293B">
                    <a:alpha val="100000"/>
                  </a:srgbClr>
                </a:solidFill>
                <a:latin typeface="Calibri"/>
              </a:rPr>
              <a:t><![CDATA[Weakness (inability to resist the downward force) = supraspinatus tear; pain alone = impingement without tear; weakness + pain = most suggestive of full-thickness supraspinatus tear]]></a:t>
            </a:r>
            <a:br/>
            <a:r>
              <a:rPr lang="en-US" strike="noStrike" sz="1400" spc="0" u="none" cap="none">
                <a:solidFill>
                  <a:srgbClr val="1E293B">
                    <a:alpha val="100000"/>
                  </a:srgbClr>
                </a:solidFill>
                <a:latin typeface="Calibri"/>
              </a:rPr>
              <a:t><![CDATA[Sensitivity ~69–86% for supraspinatus tear; specificity ~66–69%; the empty can test is the most widely used test specifically for supraspinatus tear; weakness is more significant than pain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 can test]]></a:t>
            </a:r>
            <a:br/>
            <a:r>
              <a:rPr lang="en-US" strike="noStrike" sz="1400" spc="0" u="none" cap="none">
                <a:solidFill>
                  <a:srgbClr val="1E293B">
                    <a:alpha val="100000"/>
                  </a:srgbClr>
                </a:solidFill>
                <a:latin typeface="Calibri"/>
              </a:rPr>
              <a:t><![CDATA[Same position as the empty can test but with the arm in EXTERNAL rotation (thumb pointing up — like holding a full can); this position reduces supraspinatus impingement beneath the acromion while still testing supraspinatus strength]]></a:t>
            </a:r>
            <a:br/>
            <a:r>
              <a:rPr lang="en-US" strike="noStrike" sz="1400" spc="0" u="none" cap="none">
                <a:solidFill>
                  <a:srgbClr val="1E293B">
                    <a:alpha val="100000"/>
                  </a:srgbClr>
                </a:solidFill>
                <a:latin typeface="Calibri"/>
              </a:rPr>
              <a:t><![CDATA[Weakness with less pain than the empty can; may be more comfortable to perform]]></a:t>
            </a:r>
            <a:br/>
            <a:r>
              <a:rPr lang="en-US" strike="noStrike" sz="1400" spc="0" u="none" cap="none">
                <a:solidFill>
                  <a:srgbClr val="1E293B">
                    <a:alpha val="100000"/>
                  </a:srgbClr>
                </a:solidFill>
                <a:latin typeface="Calibri"/>
              </a:rPr>
              <a:t><![CDATA[Similar sensitivity/specificity to empty can; may be more comfortable for patients with significant impingement pain; some studies suggest the full can test produces less subacromial compression and more reliably isolates supraspinatus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op arm test]]></a:t>
            </a:r>
            <a:br/>
            <a:r>
              <a:rPr lang="en-US" strike="noStrike" sz="1400" spc="0" u="none" cap="none">
                <a:solidFill>
                  <a:srgbClr val="1E293B">
                    <a:alpha val="100000"/>
                  </a:srgbClr>
                </a:solidFill>
                <a:latin typeface="Calibri"/>
              </a:rPr>
              <a:t><![CDATA[The examiner passively raises the patient`s arm to 90° of abduction and then asks the patient to slowly lower it to their side; alternatively, the examiner applies a light tap at 90° of abduction]]></a:t>
            </a:r>
            <a:br/>
            <a:r>
              <a:rPr lang="en-US" strike="noStrike" sz="1400" spc="0" u="none" cap="none">
                <a:solidFill>
                  <a:srgbClr val="1E293B">
                    <a:alpha val="100000"/>
                  </a:srgbClr>
                </a:solidFill>
                <a:latin typeface="Calibri"/>
              </a:rPr>
              <a:t><![CDATA[The arm drops suddenly or cannot be held at 90° against gravity = POSITIVE; the patient is unable to control the lowering of the arm]]></a:t>
            </a:r>
            <a:br/>
            <a:r>
              <a:rPr lang="en-US" strike="noStrike" sz="1400" spc="0" u="none" cap="none">
                <a:solidFill>
                  <a:srgbClr val="1E293B">
                    <a:alpha val="100000"/>
                  </a:srgbClr>
                </a:solidFill>
                <a:latin typeface="Calibri"/>
              </a:rPr>
              <a:t><![CDATA[Low sensitivity (~27%) but very high specificity (~88–98%) for large/massive rotator cuff tear; if positive, a large tear is likely; most patients with a supraspinatus tear can hold the arm at 90° because of deltoid compensation; the drop arm sign indicates a tear too large for compen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r`s impingement test (injection test)]]></a:t>
            </a:r>
            <a:br/>
            <a:r>
              <a:rPr lang="en-US" strike="noStrike" sz="1400" spc="0" u="none" cap="none">
                <a:solidFill>
                  <a:srgbClr val="1E293B">
                    <a:alpha val="100000"/>
                  </a:srgbClr>
                </a:solidFill>
                <a:latin typeface="Calibri"/>
              </a:rPr>
              <a:t><![CDATA[10 mL of local anaesthetic (1% lignocaine) injected into the subacromial bursa; the Neer and Hawkins tests are then repeated 5–10 minutes later; if the pain is reduced by ≥50% = test positive]]></a:t>
            </a:r>
            <a:br/>
            <a:r>
              <a:rPr lang="en-US" strike="noStrike" sz="1400" spc="0" u="none" cap="none">
                <a:solidFill>
                  <a:srgbClr val="1E293B">
                    <a:alpha val="100000"/>
                  </a:srgbClr>
                </a:solidFill>
                <a:latin typeface="Calibri"/>
              </a:rPr>
              <a:t><![CDATA[≥50% reduction in impingement test pain after subacromial local anaesthetic]]></a:t>
            </a:r>
            <a:br/>
            <a:r>
              <a:rPr lang="en-US" strike="noStrike" sz="1400" spc="0" u="none" cap="none">
                <a:solidFill>
                  <a:srgbClr val="1E293B">
                    <a:alpha val="100000"/>
                  </a:srgbClr>
                </a:solidFill>
                <a:latin typeface="Calibri"/>
              </a:rPr>
              <a:t><![CDATA[The subacromial injection test is the most specific test for subacromial impingement; if pain is relieved by subacromial anaesthetic, the source is subacromial; if pain persists, the source is glenohumeral (OA, labral tear, instability) or AC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eer CS. Impingement lesions. Clin Orthop Relat Res. 1983.]]></a:t>
            </a:r>
            <a:br/>
            <a:r>
              <a:rPr lang="en-US" strike="noStrike" sz="1200" spc="0" u="none" cap="none">
                <a:solidFill>
                  <a:srgbClr val="1E293B">
                    <a:alpha val="100000"/>
                  </a:srgbClr>
                </a:solidFill>
                <a:latin typeface="Calibri"/>
              </a:rPr>
              <a:t><![CDATA[Hawkins RJ, Kennedy JC. Impingement syndrome in athletes. Am J Sports Med. 1980.]]></a:t>
            </a:r>
            <a:br/>
            <a:r>
              <a:rPr lang="en-US" strike="noStrike" sz="1200" spc="0" u="none" cap="none">
                <a:solidFill>
                  <a:srgbClr val="1E293B">
                    <a:alpha val="100000"/>
                  </a:srgbClr>
                </a:solidFill>
                <a:latin typeface="Calibri"/>
              </a:rPr>
              <a:t><![CDATA[Jobe FW, Moynes DR. Delineation of diagnostic criteria and a rehabilitation program for rotator cuff injuries. Am J Sports Med. 1982.]]></a:t>
            </a:r>
            <a:br/>
            <a:r>
              <a:rPr lang="en-US" strike="noStrike" sz="1200" spc="0" u="none" cap="none">
                <a:solidFill>
                  <a:srgbClr val="1E293B">
                    <a:alpha val="100000"/>
                  </a:srgbClr>
                </a:solidFill>
                <a:latin typeface="Calibri"/>
              </a:rPr>
              <a:t><![CDATA[Bigliani LU et al. The relationship of acromial architecture to rotator cuff disease. Clin Sports Med. 1991.]]></a:t>
            </a:r>
            <a:br/>
            <a:r>
              <a:rPr lang="en-US" strike="noStrike" sz="1200" spc="0" u="none" cap="none">
                <a:solidFill>
                  <a:srgbClr val="1E293B">
                    <a:alpha val="100000"/>
                  </a:srgbClr>
                </a:solidFill>
                <a:latin typeface="Calibri"/>
              </a:rPr>
              <a:t><![CDATA[Burkhart SS, Nottage WM, Ogilvie-Harris DJ. Partial repair of massive rotator cuff tears — the evolution of a concept. Arthroscopy. 1994.]]></a:t>
            </a:r>
            <a:br/>
            <a:r>
              <a:rPr lang="en-US" strike="noStrike" sz="1200" spc="0" u="none" cap="none">
                <a:solidFill>
                  <a:srgbClr val="1E293B">
                    <a:alpha val="100000"/>
                  </a:srgbClr>
                </a:solidFill>
                <a:latin typeface="Calibri"/>
              </a:rPr>
              <a:t><![CDATA[Goutallier D et al. Fatty muscle degeneration in cuff ruptures. Clin Orthop Relat Res. 1994.]]></a:t>
            </a:r>
            <a:br/>
            <a:r>
              <a:rPr lang="en-US" strike="noStrike" sz="1200" spc="0" u="none" cap="none">
                <a:solidFill>
                  <a:srgbClr val="1E293B">
                    <a:alpha val="100000"/>
                  </a:srgbClr>
                </a:solidFill>
                <a:latin typeface="Calibri"/>
              </a:rPr>
              <a:t><![CDATA[Codman EA. The Shoulder — Rupture of the Supraspinatus Tendon and Other Lesions In or About the Subacromial Bursa. Boston. 193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rigin: supraspinous fossa; insertion: superior facet of greater tuberosity; innervation: suprascapular nerve (C5–6). Action: initiates abduction, contributes to humeral head depression and centering. Blood supply: suprascapular artery; critical zone of hypovascularity near tendon insertion (degeneration site). Impingement & tears: subacromial impingement (Neer), degenerative & traumatic tears; clinical tests for integrity. Tests: Jobe (empty can), full can, drop‑arm, external rotation lag (for supra±infra involvement). Imaging: AP, outlet view, MRI for tendon quality/tear, US dynamic assessment. Management: physio (scapular stabilization), 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upraspinatus — Anatomy & Clinical Tes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supraspinatus muscle is the most clinically significant muscle of the rotator cuff — it is the most commonly injured, the most commonly operated upon, and the most extensively studied. Understanding its precise anatomy, neurovascular supply, the anatomy of the subacromial space, and the biomechanics of its function is essential for the orthopaedic management of rotator cuff pathology, shoulder impingement, and shoulde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gin and insertion: the supraspinatus muscle originates from the supraspinous fossa of the scapula (the area above the spine of the scapula); it passes beneath the acromion (and the coracoacromial arch) and inserts onto the superior facet of the greater tuberosity of the humerus; the insertion is the most superior of the four rotator cuff insertions on the greater tuberosity; from superior to inferior, the greater tuberosity facets are: supraspinatus (superior/most superior facet), infraspinatus (middle facet), teres minor (inferior facet); the subscapularis inserts onto the lesser tuberosity (anteriorly); the combined rotator cuff footprint provides a broad attachment of the cuff tendons to the humeral head — this broad `cable and crescent` anatomy is critical for understanding partial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able and crescent (Burkhart`s model): the supraspinatus and infraspinatus do not have a simple uniform sheet of insertion; histologically, there is a thick anterior `cable` of collagen fibres (the rotator cable — a thickening that runs perpendicular to the cuff fibres from the bicipital groove to the inferior border of the infraspinatus) and a thinner, more vulnerable `crescent` of tissue posterolateral to the cable; most partial and full-thickness tears begin in the crescent zone (the `critical zone`); because the cable spans the tear, large crescent tears can be paradoxically functional — the intact cable maintains force transmission even when the crescent is to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supply: the supraspinatus is innervated by the suprascapular nerve (C5, C6 — branches from the upper trunk of the brachial plexus); the nerve passes through the suprascapular notch (under the superior transverse scapular ligament — a common entrapment site in overhead athletes and from space-occupying lesions such as ganglion cysts in the spinoglenoid notch); the blood supply is from the suprascapular artery (branch of the thyrocervical trunk — a branch of the subclavian artery); the `critical zone` (the area 1 cm proximal to the insertion of the supraspinatus tendon) is a relatively avascular watershed zone where the intratendinous vessels from the musculotendinous junction meet the periosteal vessels from the greater tuberosity — this zone is most vulnerable to ischaemia under tensile loading and is where most supraspinatus tears be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cromial Space & Coracoacromial Arch]]></a:t>
            </a:r>
            <a:br/>
            <a:br/>
            <a:r>
              <a:rPr lang="en-US" strike="noStrike" sz="1400" spc="0" u="none" cap="none">
                <a:solidFill>
                  <a:srgbClr val="1E293B">
                    <a:alpha val="100000"/>
                  </a:srgbClr>
                </a:solidFill>
                <a:latin typeface="Calibri"/>
              </a:rPr>
              <a:t><![CDATA[The subacromial space: the supraspinatus tendon passes between the superior surface of the humeral head (below) and the coracoacromial arch (above) to reach its insertion on the greater tuberosity; the coracoacromial arch is formed by: (1) the acromion (posteriorly and superiorly); (2) the coracoacromial ligament (connecting the coracoid process to the acromion); (3) the coracoid process (anteriorly); the subacromial bursa (a large synovial bursa lying between the supraspinatus and the coracoacromial arch) lubricates the gliding of the cuff beneath the arch; the subacromial space normally measures approximately 9–10 mm on standard AP shoulder radiograph; a space <6–7 mm = pathological supraspinatus compression = evidence of massive cuff tear or superior humeral head mig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romial morphology (Bigliani classification): the shape of the undersurface of the acromion directly affects supraspinatus compression; Type I (flat — 17%): least impingement risk; Type II (curved — 43%): moderate risk; Type III (hooked — 40%): highest risk of outlet impingement; the anterior hook contacts the supraspinatus tendon in elevation and internal rotation; Type III acromion is most commonly associated with supraspinatus tears; Type IV (convex) — sometimes added; the acromial morphology is a PREDISPOSING factor but NOT the sole cause of cuff tearing — intrinsic tendon degeneration is equally important in the pathogenesis of rotator cuff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 & Biomechanics]]></a:t>
            </a:r>
            <a:br/>
            <a:br/>
            <a:r>
              <a:rPr lang="en-US" strike="noStrike" sz="1400" spc="0" u="none" cap="none">
                <a:solidFill>
                  <a:srgbClr val="1E293B">
                    <a:alpha val="100000"/>
                  </a:srgbClr>
                </a:solidFill>
                <a:latin typeface="Calibri"/>
              </a:rPr>
              <a:t><![CDATA[Primary function of supraspinatus: the supraspinatus initiates and assists abduction of the shoulder; it is responsible for the first 0–30° of glenohumeral abduction (along with the deltoid); however, this is an oversimplification — EMG studies show the supraspinatus is active throughout the full range of abduction and is not solely responsible for any specific arc; the supraspinatus generates approximately 50% of the total rotator cuff compression force on the glenohumeral joint; the critical function of ALL four rotator cuff muscles is to compress the humeral head into the glenoid fossa (concavity compression) — this centralises the humeral head and prevents it from migrating superiorly when the deltoid contra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7">
  <a:themeElements>
    <a:clrScheme name="Theme8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2026-05-27T01:32:10Z</dcterms:created>
  <dcterms:modified xsi:type="dcterms:W3CDTF">2026-05-27T01:32:10Z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