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1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wasting out of proportion to clinical symptoms — a classic feature of TB knee; rapid and prominent muscle wasting occurs early, often before significant joint destruction, from neurogenic inhibition and dis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may present as a popliteal swelling tracking through the posterior capsule, or along the medial or lateral soft tissues; non-tender, fluctu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in neglected cases; discharging thin, watery material; secondary bacterial infection worsens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painful limping; irritable knee; distinguishable from septic arthritis by insidious onset and less severe systemic illness; Mantoux posi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lateral weight-bearing films; Phemister triad; assess for bony destruction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best for early diagnosis — synovial thickening and enhancement (pannus), bone marrow oedema, marginal erosions, subchondral changes, abscess formation; distinguishes from other causes of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turbid or clear fluid; sent for AFB smear (positive in approximately 20%), TB culture (positive in 50–60%), and PCR (rapid, sensitive); cells predominantly lymphocytes (unlike pyogenic where PMNs predominate); send for AFB AND standard culture — secondary bacterial infectio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biopsy: definitive diagnostic test — open or arthroscopic; caseating epithelioid granulomas with Langhans giant cells; AFB culture of tissue (up to 90% sensi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GRA / Mantoux: supports diagnosis but does not confirm activ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active or healed pulmonary TB; CT chest if CXR equivo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ESR and CRP elevated; WBC often normal; lymphocyte predomin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stinguish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a:t>
            </a:r>
            <a:br/>
            <a:r>
              <a:rPr lang="en-US" strike="noStrike" sz="1400" spc="0" u="none" cap="none">
                <a:solidFill>
                  <a:srgbClr val="1E293B">
                    <a:alpha val="100000"/>
                  </a:srgbClr>
                </a:solidFill>
                <a:latin typeface="Calibri"/>
              </a:rPr>
              <a:t><![CDATA[Bilateral; symmetric; RF positive; morning stiffness; other joints involved; no AFB on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septic arthritis]]></a:t>
            </a:r>
            <a:br/>
            <a:r>
              <a:rPr lang="en-US" strike="noStrike" sz="1400" spc="0" u="none" cap="none">
                <a:solidFill>
                  <a:srgbClr val="1E293B">
                    <a:alpha val="100000"/>
                  </a:srgbClr>
                </a:solidFill>
                <a:latin typeface="Calibri"/>
              </a:rPr>
              <a:t><![CDATA[Acute onset; high fever; rapid joint destruction; PMN-predominant synovial fluid; culture positive for bac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gmented villonodular synovitis (PVNS)]]></a:t>
            </a:r>
            <a:br/>
            <a:r>
              <a:rPr lang="en-US" strike="noStrike" sz="1400" spc="0" u="none" cap="none">
                <a:solidFill>
                  <a:srgbClr val="1E293B">
                    <a:alpha val="100000"/>
                  </a:srgbClr>
                </a:solidFill>
                <a:latin typeface="Calibri"/>
              </a:rPr>
              <a:t><![CDATA[Haemosiderin deposition in synovium; brown discolouration on arthroscopy; MRI: low signal on T2 (haemosiderin); no organisms on culture; biopsy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hritis]]></a:t>
            </a:r>
            <a:br/>
            <a:r>
              <a:rPr lang="en-US" strike="noStrike" sz="1400" spc="0" u="none" cap="none">
                <a:solidFill>
                  <a:srgbClr val="1E293B">
                    <a:alpha val="100000"/>
                  </a:srgbClr>
                </a:solidFill>
                <a:latin typeface="Calibri"/>
              </a:rPr>
              <a:t><![CDATA[Older patient; asymmetric joint space loss; osteophytes; subchondral sclerosis; no systemic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cellosis]]></a:t>
            </a:r>
            <a:br/>
            <a:r>
              <a:rPr lang="en-US" strike="noStrike" sz="1400" spc="0" u="none" cap="none">
                <a:solidFill>
                  <a:srgbClr val="1E293B">
                    <a:alpha val="100000"/>
                  </a:srgbClr>
                </a:solidFill>
                <a:latin typeface="Calibri"/>
              </a:rPr>
              <a:t><![CDATA[Animal contact history; positive Brucella serology (Rose Bengal, SAT); responds to doxycycline + rifampic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coidosis]]></a:t>
            </a:r>
            <a:br/>
            <a:r>
              <a:rPr lang="en-US" strike="noStrike" sz="1400" spc="0" u="none" cap="none">
                <a:solidFill>
                  <a:srgbClr val="1E293B">
                    <a:alpha val="100000"/>
                  </a:srgbClr>
                </a:solidFill>
                <a:latin typeface="Calibri"/>
              </a:rPr>
              <a:t><![CDATA[Non-caseating granulomas on biopsy; bilateral hilar lymphadenopathy; ACE elevated; no AF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VNS vs TB knee: both present with chronic monoarthritis and synovial proliferation; PVNS has characteristic haemosiderin-staining on MRI (blooming on T2*); biopsy distinguishes them definitively; do not treat TB knee with corticosteroids (given to PVNS) — will worsen TB dramat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RIPE anti-tuberculous chemotherapy: same standard regimen as hip TB — rifampicin, isoniazid, pyrazinamide, ethambutol × 2 months intensive phase; then rifampicin + isoniazid × 4 months continuation; minimum 6 months total; most guidelines recommend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Tuberculosis of the knee. Clin Orthop Relat Res. 2002;(398):100–106.]]></a:t>
            </a:r>
            <a:br/>
            <a:r>
              <a:rPr lang="en-US" strike="noStrike" sz="1200" spc="0" u="none" cap="none">
                <a:solidFill>
                  <a:srgbClr val="1E293B">
                    <a:alpha val="100000"/>
                  </a:srgbClr>
                </a:solidFill>
                <a:latin typeface="Calibri"/>
              </a:rPr>
              <a:t><![CDATA[Sharma S, Rao S. Tuberculosis of the knee joint. J Bone Joint Surg Br. 1987.]]></a:t>
            </a:r>
            <a:br/>
            <a:r>
              <a:rPr lang="en-US" strike="noStrike" sz="1200" spc="0" u="none" cap="none">
                <a:solidFill>
                  <a:srgbClr val="1E293B">
                    <a:alpha val="100000"/>
                  </a:srgbClr>
                </a:solidFill>
                <a:latin typeface="Calibri"/>
              </a:rPr>
              <a:t><![CDATA[Kim YY et al. Total knee arthroplasty in infection. Clin Orthop Relat Res. 1996;330:121–124.]]></a:t>
            </a:r>
            <a:br/>
            <a:r>
              <a:rPr lang="en-US" strike="noStrike" sz="1200" spc="0" u="none" cap="none">
                <a:solidFill>
                  <a:srgbClr val="1E293B">
                    <a:alpha val="100000"/>
                  </a:srgbClr>
                </a:solidFill>
                <a:latin typeface="Calibri"/>
              </a:rPr>
              <a:t><![CDATA[Bhore A et al. Total knee replacement in healed tubercular arthritis of the knee. J Bone Joint Surg Br. 2009.]]></a:t>
            </a:r>
            <a:br/>
            <a:r>
              <a:rPr lang="en-US" strike="noStrike" sz="1200" spc="0" u="none" cap="none">
                <a:solidFill>
                  <a:srgbClr val="1E293B">
                    <a:alpha val="100000"/>
                  </a:srgbClr>
                </a:solidFill>
                <a:latin typeface="Calibri"/>
              </a:rPr>
              <a:t><![CDATA[Babhulkar SS, Pande SK. Unusual manifestations of osteoarticular tuberculosis. Clin Orthop Relat Res. 2002;(398):114–120.]]></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k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site of osteoarticular TB after spine and hip; presents with chronic monoarthritis. Phemister triad on X‑ray: peri‑articular osteopenia, marginal erosions, gradual joint‑space narrowing. MRI shows synovitis, cartilage loss, and bone marrow edema—useful for early disease. Confirm by biopsy/AFB/GeneXpert; ESR/CRP typically raised. Treatment: ATT 9–12 months; synovectomy in persistent synovitis; arthrodesis/arthroplasty after disease quiescence for end‑stag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knee is the most common peripheral joint TB after the hip. The knee, being a large synovial joint with abundant synovial tissue and relatively superficial anatomy, is vulnerable to haematogenous TB seeding. The presentation is typically subacute or chronic, and the diagnosis is often delayed because the differential diagnosis is broad and TB is not always the first consideration in non-endemic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nee accounts for approximately 10–15% of osteoarticular TB cases; second most common peripheral joint involved after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any age; children and young adults in endemic regions; elderly and immunocompromised in developed count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eeding → synovial granulomatous inflammation → progressive cartilage and bone destruction; the abundant synovial tissue of the knee makes synovitis the dominant early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delay to diagnosis in TB knee: 12–18 months in most series — the insidious onset, low-grade nature, and broad differential diagnosis (RA, pigmented villonodular synovitis, chronic synovitis) frequently leads to missed or delayed diagnosis; always consider TB in any chronic mono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existing pulmonary TB in approximately 40–50% — investigate in all susp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Staging]]></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ynovitis only; joint effusion; no bone erosion]]></a:t>
            </a:r>
            <a:br/>
            <a:r>
              <a:rPr lang="en-US" strike="noStrike" sz="1400" spc="0" u="none" cap="none">
                <a:solidFill>
                  <a:srgbClr val="1E293B">
                    <a:alpha val="100000"/>
                  </a:srgbClr>
                </a:solidFill>
                <a:latin typeface="Calibri"/>
              </a:rPr>
              <a:t><![CDATA[Soft tissue swelling; periarticular osteoporosis; normal bone]]></a:t>
            </a:r>
            <a:br/>
            <a:r>
              <a:rPr lang="en-US" strike="noStrike" sz="1400" spc="0" u="none" cap="none">
                <a:solidFill>
                  <a:srgbClr val="1E293B">
                    <a:alpha val="100000"/>
                  </a:srgbClr>
                </a:solidFill>
                <a:latin typeface="Calibri"/>
              </a:rPr>
              <a:t><![CDATA[Synovitic stage — most trea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arginal bone erosions; early cartilage loss; subchondral involvement]]></a:t>
            </a:r>
            <a:br/>
            <a:r>
              <a:rPr lang="en-US" strike="noStrike" sz="1400" spc="0" u="none" cap="none">
                <a:solidFill>
                  <a:srgbClr val="1E293B">
                    <a:alpha val="100000"/>
                  </a:srgbClr>
                </a:solidFill>
                <a:latin typeface="Calibri"/>
              </a:rPr>
              <a:t><![CDATA[Phemister triad: osteoporosis + marginal erosions + gradual joint space narrowing]]></a:t>
            </a:r>
            <a:br/>
            <a:r>
              <a:rPr lang="en-US" strike="noStrike" sz="1400" spc="0" u="none" cap="none">
                <a:solidFill>
                  <a:srgbClr val="1E293B">
                    <a:alpha val="100000"/>
                  </a:srgbClr>
                </a:solidFill>
                <a:latin typeface="Calibri"/>
              </a:rPr>
              <a:t><![CDATA[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ignificant cartilage loss; bony destruction; possible abscess formation]]></a:t>
            </a:r>
            <a:br/>
            <a:r>
              <a:rPr lang="en-US" strike="noStrike" sz="1400" spc="0" u="none" cap="none">
                <a:solidFill>
                  <a:srgbClr val="1E293B">
                    <a:alpha val="100000"/>
                  </a:srgbClr>
                </a:solidFill>
                <a:latin typeface="Calibri"/>
              </a:rPr>
              <a:t><![CDATA[Gross joint space loss; subchondral destruction; possibly cold abscess in soft tissues]]></a:t>
            </a:r>
            <a:br/>
            <a:r>
              <a:rPr lang="en-US" strike="noStrike" sz="1400" spc="0" u="none" cap="none">
                <a:solidFill>
                  <a:srgbClr val="1E293B">
                    <a:alpha val="100000"/>
                  </a:srgbClr>
                </a:solidFill>
                <a:latin typeface="Calibri"/>
              </a:rPr>
              <a:t><![CDATA[Advanced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brous or bony ankylosis; deformity; sinus tracts; subluxation]]></a:t>
            </a:r>
            <a:br/>
            <a:r>
              <a:rPr lang="en-US" strike="noStrike" sz="1400" spc="0" u="none" cap="none">
                <a:solidFill>
                  <a:srgbClr val="1E293B">
                    <a:alpha val="100000"/>
                  </a:srgbClr>
                </a:solidFill>
                <a:latin typeface="Calibri"/>
              </a:rPr>
              <a:t><![CDATA[Ankylosis; significant deformity; calcification; sinus tracts]]></a:t>
            </a:r>
            <a:br/>
            <a:r>
              <a:rPr lang="en-US" strike="noStrike" sz="1400" spc="0" u="none" cap="none">
                <a:solidFill>
                  <a:srgbClr val="1E293B">
                    <a:alpha val="100000"/>
                  </a:srgbClr>
                </a:solidFill>
                <a:latin typeface="Calibri"/>
              </a:rPr>
              <a:t><![CDATA[End-stage — ank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applies equally to TB knee: periarticular osteoporosis + marginal erosions + gradual (not rapid) joint space narrowing; the gradual narrowing differentiates TB from pyogenic arthritis (rapid) and from osteoarthritis (asymmetric, osteophyt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OA or pyogenic arthritis, TB initially spares cartilage — early stages show periarticular osteoporosis before cartilage loss begins; this is an important distinguishing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Gradual onset of knee pain, swelling, and limp over weeks to months; low-grade fever; night sweats and weight loss may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warm, swollen, tender knee; restricted range of motion (flexion contracture develops early); quadriceps wasting (marked, early); effusion; doughy soft tissue consistency from synovial thick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2026-05-26T22:00:39Z</dcterms:created>
  <dcterms:modified xsi:type="dcterms:W3CDTF">2026-05-26T22:00:39Z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