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presProps" Target="presProps.xml"/>
  <Relationship Id="rId19" Type="http://schemas.openxmlformats.org/officeDocument/2006/relationships/viewProps" Target="viewProps.xml"/>
  <Relationship Id="rId20"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883821"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Tendon Healing and Rehabilitation]]></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vs Extrinsic Healing]]></a:t>
            </a:r>
            <a:br/>
            <a:br/>
            <a:br/>
            <a:r>
              <a:rPr lang="en-US" strike="noStrike" sz="1400" spc="0" u="none" cap="none">
                <a:solidFill>
                  <a:srgbClr val="1E293B">
                    <a:alpha val="100000"/>
                  </a:srgbClr>
                </a:solidFill>
                <a:latin typeface="Calibri"/>
              </a:rPr>
              <a:t><![CDATA[Tendon healing may occur through intrinsic or extrinsic mechanism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a:t>
            </a:r>
            <a:br/>
            <a:r>
              <a:rPr lang="en-US" strike="noStrike" sz="1400" spc="0" u="none" cap="none">
                <a:solidFill>
                  <a:srgbClr val="1E293B">
                    <a:alpha val="100000"/>
                  </a:srgbClr>
                </a:solidFill>
                <a:latin typeface="Calibri"/>
              </a:rPr>
              <a:t><![CDATA[Healing from tenocytes within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insic healing]]></a:t>
            </a:r>
            <a:br/>
            <a:r>
              <a:rPr lang="en-US" strike="noStrike" sz="1400" spc="0" u="none" cap="none">
                <a:solidFill>
                  <a:srgbClr val="1E293B">
                    <a:alpha val="100000"/>
                  </a:srgbClr>
                </a:solidFill>
                <a:latin typeface="Calibri"/>
              </a:rPr>
              <a:t><![CDATA[Healing from surrounding tissu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insic healing results in better tendon gliding, whereas extrinsic healing often leads to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ctors Affecting Tendon Healing]]></a:t>
            </a:r>
            <a:br/>
            <a:br/>
            <a:br/>
            <a:r>
              <a:rPr lang="en-US" strike="noStrike" sz="1400" spc="0" u="none" cap="none">
                <a:solidFill>
                  <a:srgbClr val="1E293B">
                    <a:alpha val="100000"/>
                  </a:srgbClr>
                </a:solidFill>
                <a:latin typeface="Calibri"/>
              </a:rPr>
              <a:t><![CDATA[Several biological and mechanical factors influence the outcome of tendon repair.]]></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of the pati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ent of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techniq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stoperative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oor vascularity in certain tendons, such as the Achilles tendon and rotator cuff tendons, contributes to delayed healing and increased risk of 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habilitation Principles]]></a:t>
            </a:r>
            <a:br/>
            <a:br/>
            <a:br/>
            <a:r>
              <a:rPr lang="en-US" strike="noStrike" sz="1400" spc="0" u="none" cap="none">
                <a:solidFill>
                  <a:srgbClr val="1E293B">
                    <a:alpha val="100000"/>
                  </a:srgbClr>
                </a:solidFill>
                <a:latin typeface="Calibri"/>
              </a:rPr>
              <a:t><![CDATA[Rehabilitation plays a crucial role in achieving optimal functional outcomes after tendon repai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oals of Rehabilit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vent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mote tendon glid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ore range of mo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ly improv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controlled mobilization is generally preferred because prolonged immobilization may lead to stiffness and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 of Tendon Repair]]></a:t>
            </a:r>
            <a:br/>
            <a:br/>
            <a:br/>
            <a:r>
              <a:rPr lang="en-US" strike="noStrike" sz="1400" spc="0" u="none" cap="none">
                <a:solidFill>
                  <a:srgbClr val="1E293B">
                    <a:alpha val="100000"/>
                  </a:srgbClr>
                </a:solidFill>
                <a:latin typeface="Calibri"/>
              </a:rPr>
              <a:t><![CDATA[Tendon adhes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ruptu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Joint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e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oss of 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per surgical technique and structured rehabilitation protocols are essential to minimize these compl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Key Exam Points]]></a:t>
            </a:r>
            <a:br/>
            <a:br/>
            <a:br/>
            <a:r>
              <a:rPr lang="en-US" strike="noStrike" sz="1400" spc="0" u="none" cap="none">
                <a:solidFill>
                  <a:srgbClr val="1E293B">
                    <a:alpha val="100000"/>
                  </a:srgbClr>
                </a:solidFill>
                <a:latin typeface="Calibri"/>
              </a:rPr>
              <a:t><![CDATA[Tendon healing occurs in three phas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phase lasts several day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deling phase may last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mobilization improves tendon gliding]]></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hesion formation is a common complic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1. Campbell WC. Campbells Operative Orthopaedics. 14th Edition.]]></a:t>
            </a:r>
            <a:br/>
            <a:r>
              <a:rPr lang="en-US" strike="noStrike" sz="1200" spc="0" u="none" cap="none">
                <a:solidFill>
                  <a:srgbClr val="1E293B">
                    <a:alpha val="100000"/>
                  </a:srgbClr>
                </a:solidFill>
                <a:latin typeface="Calibri"/>
              </a:rPr>
              <a:t><![CDATA[2. Rockwood CA. Rockwood and Greens Fractures in Adults. 9th Edition.]]></a:t>
            </a:r>
            <a:br/>
            <a:r>
              <a:rPr lang="en-US" strike="noStrike" sz="1200" spc="0" u="none" cap="none">
                <a:solidFill>
                  <a:srgbClr val="1E293B">
                    <a:alpha val="100000"/>
                  </a:srgbClr>
                </a:solidFill>
                <a:latin typeface="Calibri"/>
              </a:rPr>
              <a:t><![CDATA[3. Hoppenfeld S. Physical Examination of the Spine and Extremities.]]></a:t>
            </a:r>
            <a:br/>
            <a:r>
              <a:rPr lang="en-US" strike="noStrike" sz="1200" spc="0" u="none" cap="none">
                <a:solidFill>
                  <a:srgbClr val="1E293B">
                    <a:alpha val="100000"/>
                  </a:srgbClr>
                </a:solidFill>
                <a:latin typeface="Calibri"/>
              </a:rPr>
              <a:t><![CDATA[4. American Academy of Orthopaedic Surgeons Educational Resourc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Tendon Healing and Rehabilitation]]></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Phases: inflammatory (days 1–7), proliferative (days 3–21), remodeling (weeks–months). Intrinsic (tenocyte) vs extrinsic (synovial/paratenon) healing; adhesion formation from extrinsic fibroblasts. Early controlled mobilization enhances tensile strength and reduces adhesions in flexor tendons. Suture techniques: core locking (e.g., 4–6 strand) + epitendinous running improves gap resistance. Rehab protocols: Kleinert, Duran (flexor); early active motion in selected repai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Tendons are specialized connective tissues that connect muscles to bone and transmit the force generated by muscle contraction to produce joint movement. Tendon injuries are common in orthopaedic practice and may occur due to trauma, overuse, degeneration, or sports-related injuri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aling of tendons is a complex biological process involving inflammation, collagen synthesis, and gradual remodeling of the extracellular matrix. Unlike bone, tendon healing is relatively slow and often results in scar tissue formation rather than regeneration of the original tendon structur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ccessful tendon repair depends not only on surgical technique but also on appropriate postoperative rehabilitation. Early controlled mobilization has been shown to improve tendon gliding and reduce adhesion form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 Tendon healing occurs through three phases: inflammatory phase, proliferative phase, and remodeling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ructure of Tendon]]></a:t>
            </a:r>
            <a:br/>
            <a:br/>
            <a:br/>
            <a:r>
              <a:rPr lang="en-US" strike="noStrike" sz="1400" spc="0" u="none" cap="none">
                <a:solidFill>
                  <a:srgbClr val="1E293B">
                    <a:alpha val="100000"/>
                  </a:srgbClr>
                </a:solidFill>
                <a:latin typeface="Calibri"/>
              </a:rPr>
              <a:t><![CDATA[Tendons are composed primarily of collagen fibers arranged in parallel bundles. These fibers provide high tensile strength and allow tendons to withstand significant mechanical loads during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jor Components of Tend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onent]]></a:t>
            </a:r>
            <a:br/>
            <a:r>
              <a:rPr lang="en-US" strike="noStrike" sz="1400" spc="0" u="none" cap="none">
                <a:solidFill>
                  <a:srgbClr val="1E293B">
                    <a:alpha val="100000"/>
                  </a:srgbClr>
                </a:solidFill>
                <a:latin typeface="Calibri"/>
              </a:rPr>
              <a:t><![CDATA[Fun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 I collagen]]></a:t>
            </a:r>
            <a:br/>
            <a:r>
              <a:rPr lang="en-US" strike="noStrike" sz="1400" spc="0" u="none" cap="none">
                <a:solidFill>
                  <a:srgbClr val="1E293B">
                    <a:alpha val="100000"/>
                  </a:srgbClr>
                </a:solidFill>
                <a:latin typeface="Calibri"/>
              </a:rPr>
              <a:t><![CDATA[Provides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enocytes]]></a:t>
            </a:r>
            <a:br/>
            <a:r>
              <a:rPr lang="en-US" strike="noStrike" sz="1400" spc="0" u="none" cap="none">
                <a:solidFill>
                  <a:srgbClr val="1E293B">
                    <a:alpha val="100000"/>
                  </a:srgbClr>
                </a:solidFill>
                <a:latin typeface="Calibri"/>
              </a:rPr>
              <a:t><![CDATA[Cells responsible for collagen produ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tracellular matrix]]></a:t>
            </a:r>
            <a:br/>
            <a:r>
              <a:rPr lang="en-US" strike="noStrike" sz="1400" spc="0" u="none" cap="none">
                <a:solidFill>
                  <a:srgbClr val="1E293B">
                    <a:alpha val="100000"/>
                  </a:srgbClr>
                </a:solidFill>
                <a:latin typeface="Calibri"/>
              </a:rPr>
              <a:t><![CDATA[Maintains structural integr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oteoglycans]]></a:t>
            </a:r>
            <a:br/>
            <a:r>
              <a:rPr lang="en-US" strike="noStrike" sz="1400" spc="0" u="none" cap="none">
                <a:solidFill>
                  <a:srgbClr val="1E293B">
                    <a:alpha val="100000"/>
                  </a:srgbClr>
                </a:solidFill>
                <a:latin typeface="Calibri"/>
              </a:rPr>
              <a:t><![CDATA[Provide elastic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hierarchical structure of tendon allows it to transmit force efficiently while maintaining flexibil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s of Tendon Injury]]></a:t>
            </a:r>
            <a:br/>
            <a:br/>
            <a:br/>
            <a:r>
              <a:rPr lang="en-US" strike="noStrike" sz="1400" spc="0" u="none" cap="none">
                <a:solidFill>
                  <a:srgbClr val="1E293B">
                    <a:alpha val="100000"/>
                  </a:srgbClr>
                </a:solidFill>
                <a:latin typeface="Calibri"/>
              </a:rPr>
              <a:t><![CDATA[Tendon injuries occur through several mechanisms, including acute trauma and chronic degen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dden forceful muscle contrac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petitive overu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generative tendon chang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ports injuri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examples include Achilles tendon rupture, rotator cuff tears, and flexor tendon injuries of the han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ases of Tendon Healing]]></a:t>
            </a:r>
            <a:br/>
            <a:br/>
            <a:br/>
            <a:r>
              <a:rPr lang="en-US" strike="noStrike" sz="1400" spc="0" u="none" cap="none">
                <a:solidFill>
                  <a:srgbClr val="1E293B">
                    <a:alpha val="100000"/>
                  </a:srgbClr>
                </a:solidFill>
                <a:latin typeface="Calibri"/>
              </a:rPr>
              <a:t><![CDATA[Tendon healing occurs through three overlapping ph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1. Inflammatory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s phase begins immediately after injury and lasts for several days. It is characterized by hematoma formation and infiltration of inflammatory cel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flammatory cell infilt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ease of growth facto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moval of damaged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2. Proliferative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Tendon Healing and Rehabilitation]]></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uring this phase fibroblasts proliferate and produce collagen fibers. The newly formed collagen is initially disorganized and relatively wea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ibroblast prolife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sy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rmation of granulation tissu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3. Remodeling Phas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emodeling phase may last several months. Collagen fibers gradually reorganize and align along the direction of mechanical str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llagen matur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ed tensile strengt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restoration of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52">
  <a:themeElements>
    <a:clrScheme name="Theme52">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52">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52">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15</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2026-05-27T07:39:08Z</dcterms:created>
  <dcterms:modified xsi:type="dcterms:W3CDTF">2026-05-27T07:39:08Z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