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racolumbar Burst Fractures — Load Sha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 (kyphotic angle)]]></a:t>
            </a:r>
            <a:br/>
            <a:r>
              <a:rPr lang="en-US" strike="noStrike" sz="1400" spc="0" u="none" cap="none">
                <a:solidFill>
                  <a:srgbClr val="1E293B">
                    <a:alpha val="100000"/>
                  </a:srgbClr>
                </a:solidFill>
                <a:latin typeface="Calibri"/>
              </a:rPr>
              <a:t><![CDATA[Minimal kyphosis anticipated — <3° correction needed; the fracture requires minimal angular correction]]></a:t>
            </a:r>
            <a:br/>
            <a:r>
              <a:rPr lang="en-US" strike="noStrike" sz="1400" spc="0" u="none" cap="none">
                <a:solidFill>
                  <a:srgbClr val="1E293B">
                    <a:alpha val="100000"/>
                  </a:srgbClr>
                </a:solidFill>
                <a:latin typeface="Calibri"/>
              </a:rPr>
              <a:t><![CDATA[3–9° correction needed]]></a:t>
            </a:r>
            <a:br/>
            <a:r>
              <a:rPr lang="en-US" strike="noStrike" sz="1400" spc="0" u="none" cap="none">
                <a:solidFill>
                  <a:srgbClr val="1E293B">
                    <a:alpha val="100000"/>
                  </a:srgbClr>
                </a:solidFill>
                <a:latin typeface="Calibri"/>
              </a:rPr>
              <a:t><![CDATA[>10° correction needed — significant kyphosis requiring correction; the more correction required, the greater the bending moment placed on posterior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LSC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Low load-sharing demand — the anterior column retains sufficient integrity to share the compressive load after posterior fixation]]></a:t>
            </a:r>
            <a:br/>
            <a:r>
              <a:rPr lang="en-US" strike="noStrike" sz="1400" spc="0" u="none" cap="none">
                <a:solidFill>
                  <a:srgbClr val="1E293B">
                    <a:alpha val="100000"/>
                  </a:srgbClr>
                </a:solidFill>
                <a:latin typeface="Calibri"/>
              </a:rPr>
              <a:t><![CDATA[Short-segment posterior fixation (2 above + 2 below) alone is likely sufficient; anterior column reconstruction NOT required; hardware failure risk is 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(7–9)]]></a:t>
            </a:r>
            <a:br/>
            <a:r>
              <a:rPr lang="en-US" strike="noStrike" sz="1400" spc="0" u="none" cap="none">
                <a:solidFill>
                  <a:srgbClr val="1E293B">
                    <a:alpha val="100000"/>
                  </a:srgbClr>
                </a:solidFill>
                <a:latin typeface="Calibri"/>
              </a:rPr>
              <a:t><![CDATA[High load-sharing demand — the anterior column is so comminuted and fragmented that it cannot share load; all compressive forces will be borne by posterior instrumentation alone]]></a:t>
            </a:r>
            <a:br/>
            <a:r>
              <a:rPr lang="en-US" strike="noStrike" sz="1400" spc="0" u="none" cap="none">
                <a:solidFill>
                  <a:srgbClr val="1E293B">
                    <a:alpha val="100000"/>
                  </a:srgbClr>
                </a:solidFill>
                <a:latin typeface="Calibri"/>
              </a:rPr>
              <a:t><![CDATA[Short-segment posterior fixation ALONE will fail (high risk of rod breakage, screw pullout); anterior column reconstruction required — either anterior approach with vertebral body replacement (VBR, titanium mesh cage or PEEK cage) + anterior instrumentation, OR posterior approach with additional intermediate screw at the fracture level (`fracture pedicle screw` technique to reduce cantilever forces); alternatively, long-segment posterior fixation (3 above + 3 below) distributes loads over more lev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the Load Sharing Classification: after posterior pedicle screw fixation of a burst fracture, the rods are subjected to cyclic bending loads (cantilever bending) because the body is supported from behind; if the anterior column cannot resist axial compression (high comminution, wide fragment separation), the posterior rods bear ALL of the compressive load over the fracture site — they will fatigue and break (rod fracture) before the fracture heals; the LSC predicts which fractures need anterior column support to share this load; for LSC >6, anterior reconstruction (creating a structural column anteriorly) or long-segment posterior fixation dramatically reduces the cantilever bending forces on the rods]]>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TLICS Score]]></a:t>
            </a:r>
            <a:br/>
            <a:r>
              <a:rPr lang="en-US" strike="noStrike" sz="1400" spc="0" u="none" cap="none">
                <a:solidFill>
                  <a:srgbClr val="1E293B">
                    <a:alpha val="100000"/>
                  </a:srgbClr>
                </a:solidFill>
                <a:latin typeface="Calibri"/>
              </a:rPr>
              <a:t><![CDATA[LSC Scor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stable PLC, minimal comminution]]></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Non-operative — thoracolumbar orthosis (TLSO) for 3 months; early mobilisation; repeat standing radiographs at 6 weeks and 3 months to assess kyphosis progression; physiotherapy; activity modification; most neurologically intact burst fractures can be managed non-operatively — the TLICS and LSC are used to identify which 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PLC intact, high comminution]]></a:t>
            </a:r>
            <a:br/>
            <a:r>
              <a:rPr lang="en-US" strike="noStrike" sz="1400" spc="0" u="none" cap="none">
                <a:solidFill>
                  <a:srgbClr val="1E293B">
                    <a:alpha val="100000"/>
                  </a:srgbClr>
                </a:solidFill>
                <a:latin typeface="Calibri"/>
              </a:rPr>
              <a:t><![CDATA[≥5 (burst morphology 2 + intact PLC 0 + neural intact 0 — may be borderline depending on other factors)]]></a:t>
            </a:r>
            <a:b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Surgical — posterior pedicle screw fixation ± anterior column reconstruction; even in the absence of neurological deficit, if the fracture has high LSC score, surgery prevents progressive kyphosis and hardware failure; TLICS may be borderline (4) — individu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incomplete cord or cauda equina), PLC disrupted]]></a:t>
            </a:r>
            <a:br/>
            <a:r>
              <a:rPr lang="en-US" strike="noStrike" sz="1400" spc="0" u="none" cap="none">
                <a:solidFill>
                  <a:srgbClr val="1E293B">
                    <a:alpha val="100000"/>
                  </a:srgbClr>
                </a:solidFill>
                <a:latin typeface="Calibri"/>
              </a:rPr>
              <a:t><![CDATA[≥5–8]]></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Urgent surgical decompression and stabilisation; posterior decompression (laminectomy/corpectomy) + pedicle screw fixation; if LSC >6 → anterior column reconstruction or long-segment fixation; timing: within 24 hours for incomplete neurological deficits (time-critical neurological recovery); within 72 hours for complete cord injuries (stabilisation); earlier surgery associated with improved neurological outcomes for incomplete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High TLICS but prognosis for neurological recovery is poor]]></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Surgery primarily for stabilisation and early mobilisation (nursing, rehabilitation, pain control) rather than neurological recovery; early surgery reduces complications (PE, pneumonia, pressure sores) through early mobilisation; reconstruction based on LSC as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r>
              <a:rPr lang="en-US" strike="noStrike" sz="1400" spc="0" u="none" cap="none">
                <a:solidFill>
                  <a:srgbClr val="1E293B">
                    <a:alpha val="100000"/>
                  </a:srgbClr>
                </a:solidFill>
                <a:latin typeface="Calibri"/>
              </a:rPr>
              <a:t><![CDATA[Posterior approach (pedicle screw fixation): the workhorse surgical approach; bilateral pedicle screws placed 2 levels above and 2 levels below the fracture (short-segment) or 3 above and 3 below (long-segment); connected by rods; provides indirect decompression (ligamentotaxis — distraction across the fractured level restores vertebral height and partially reduces retropulsed fragments by stretching the PLL); pedicle screws at the fracture level (intermediate screws) significantly reduce the cantilever bending forces on the construct and may allow short-segment fixation even for LSC >6; intraoperative CT or fluoroscopy confirms screw placement and fragment reduction; direct posterior decompression (laminectomy, transpedicular) can address retropulsed fragments not reduced by ligamentotaxis]]>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Cormack T, Karaikovic E, Gaines RW. The load sharing classification of spine fractures. Spine. 1994;19(15):1741–174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Vaccaro AR et al. A new classification of thoracolumbar injuries: the importance of injury morphology, the integrity of the posterior ligamentous complex, and neurologic status. Spine. 2005.]]></a:t>
            </a:r>
            <a:br/>
            <a:r>
              <a:rPr lang="en-US" strike="noStrike" sz="1200" spc="0" u="none" cap="none">
                <a:solidFill>
                  <a:srgbClr val="1E293B">
                    <a:alpha val="100000"/>
                  </a:srgbClr>
                </a:solidFill>
                <a:latin typeface="Calibri"/>
              </a:rPr>
              <a:t><![CDATA[Wood K et al. Operative vs nonoperative treatment of thoracolumbar burst fractures without neurological deficit. J Bone Joint Surg Am. 2003.]]></a:t>
            </a:r>
            <a:br/>
            <a:r>
              <a:rPr lang="en-US" strike="noStrike" sz="1200" spc="0" u="none" cap="none">
                <a:solidFill>
                  <a:srgbClr val="1E293B">
                    <a:alpha val="100000"/>
                  </a:srgbClr>
                </a:solidFill>
                <a:latin typeface="Calibri"/>
              </a:rPr>
              <a:t><![CDATA[McLain RF et al. Functional outcomes after surgery for spinal fractures. Spine J. 2009.]]></a:t>
            </a:r>
            <a:br/>
            <a:r>
              <a:rPr lang="en-US" strike="noStrike" sz="1200" spc="0" u="none" cap="none">
                <a:solidFill>
                  <a:srgbClr val="1E293B">
                    <a:alpha val="100000"/>
                  </a:srgbClr>
                </a:solidFill>
                <a:latin typeface="Calibri"/>
              </a:rPr>
              <a:t><![CDATA[Verlaan JJ et al. Surgical treatment of traumatic fractures of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ssess stability and neurology with TLICS; Load Sharing Classification (McCormack) predicts need for anterior support. High load‑sharing score (≥7) → consider anterior column reconstruction with corpectomy/cage in addition to posterior fixation. Posterior pedicle screw constructs (short vs long segment) are standard; add intermediate screws at the fractured level to improve stability. Canal compromise alone is not an absolute indication for laminectomy—retropulsed fragments resorb over time if PLC intact and no neuro deficit. Monitor for kyphosis progression and failure of short constructs in high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racolumbar Burst Fractures — Load Sha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Thoracolumbar burst fractures are high-energy injuries resulting from axial compression of the spine, typically at the thoracolumbar junction (T11–L2) — the most biomechanically vulnerable region of the spine due to the transition from the rigid thoracic spine (stabilised by the rib cage) to the more mobile lumbar spine. In a burst fracture, axial load causes the vertebral body to fail in all planes — the anterior and middle columns are disrupted, bone fragments and disc material are retropulsed into the spinal canal, and the posterior elements may also be disrupted. The Load Sharing Classification (LSC) is the principal tool for guiding surgical decision-making in the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 flexion; high-energy trauma (road traffic accidents, falls from height, diving injuries); the thoracolumbar junction T11–L2 accounts for approximately 50–60% of all thoracic and lumbar spine fractures; the nucleus pulposus of the disc is driven explosively into the vertebral endplate, fracturing it centrifugally; bone fragments are retropulsed into the spinal canal — the middle column (posterior vertebral body wall) is characteristically disrup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three-column concept (1983): the three-column model is the foundation of thoracolumbar fracture classification; the anterior column = anterior longitudinal ligament (ALL) + anterior half of the vertebral body and disc; the middle column = posterior longitudinal ligament (PLL) + posterior half of the vertebral body and disc; the posterior column = posterior elements (pedicles, facets, lamina, posterior ligamentous complex — PLC: supraspinous ligament, interspinous ligament, facet capsules, ligamentum flavum); burst fractures disrupt the anterior AND middle columns; if the posterior column is also disrupted, the fracture is highly unstable; the integrity of the PLC is the single most important factor in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racolumbar Injury Classification and Severity (TLICS) score: the modern classification system; assesses three parameters: (1) morphology (compression = 1; burst = 2; translational/rotation = 3; distraction = 4); (2) neurological status (intact = 0; nerve root injury = 2; complete cord/conus/cauda equina injury = 2; incomplete cord/conus = 3); (3) posterior ligamentous complex (intact = 0; suspected/indeterminate = 2; disrupted = 3); total TLICS score 0–10; score ≤3 = non-operative; score 4 = either; score ≥5 = surgical; the TLICS is now preferred over the Denis system and LSC for overall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 Classification (McCormack 1994)]]></a:t>
            </a:r>
            <a:br/>
            <a:br/>
            <a:r>
              <a:rPr lang="en-US" strike="noStrike" sz="1400" spc="0" u="none" cap="none">
                <a:solidFill>
                  <a:srgbClr val="1E293B">
                    <a:alpha val="100000"/>
                  </a:srgbClr>
                </a:solidFill>
                <a:latin typeface="Calibri"/>
              </a:rPr>
              <a:t><![CDATA[The Load Sharing Classification (LSC), developed by McCormack, Karaikovic, and Gaines, was specifically designed to determine whether short-segment posterior fixation alone (typically 2 levels above and 2 levels below the fracture) will be sufficient to maintain stability, or whether the anterior column needs to be reconstructed to share the load and prevent hardware failure. It assesses three parameters on CT scan, each scored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ion of the vertebral body]]></a:t>
            </a:r>
            <a:br/>
            <a:r>
              <a:rPr lang="en-US" strike="noStrike" sz="1400" spc="0" u="none" cap="none">
                <a:solidFill>
                  <a:srgbClr val="1E293B">
                    <a:alpha val="100000"/>
                  </a:srgbClr>
                </a:solidFill>
                <a:latin typeface="Calibri"/>
              </a:rPr>
              <a:t><![CDATA[Minimal comminution — <30% of the vertebral body is involved; one large fragment]]></a:t>
            </a:r>
            <a:br/>
            <a:r>
              <a:rPr lang="en-US" strike="noStrike" sz="1400" spc="0" u="none" cap="none">
                <a:solidFill>
                  <a:srgbClr val="1E293B">
                    <a:alpha val="100000"/>
                  </a:srgbClr>
                </a:solidFill>
                <a:latin typeface="Calibri"/>
              </a:rPr>
              <a:t><![CDATA[Moderate — 30–60% involvement; multiple fragments]]></a:t>
            </a:r>
            <a:br/>
            <a:r>
              <a:rPr lang="en-US" strike="noStrike" sz="1400" spc="0" u="none" cap="none">
                <a:solidFill>
                  <a:srgbClr val="1E293B">
                    <a:alpha val="100000"/>
                  </a:srgbClr>
                </a:solidFill>
                <a:latin typeface="Calibri"/>
              </a:rPr>
              <a:t><![CDATA[Severe — >60% of the body is comminuted; extensive fragmentation]]>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osition of fracture fragments]]></a:t>
            </a:r>
            <a:br/>
            <a:r>
              <a:rPr lang="en-US" strike="noStrike" sz="1400" spc="0" u="none" cap="none">
                <a:solidFill>
                  <a:srgbClr val="1E293B">
                    <a:alpha val="100000"/>
                  </a:srgbClr>
                </a:solidFill>
                <a:latin typeface="Calibri"/>
              </a:rPr>
              <a:t><![CDATA[Minimal loss of apposition — <1 mm separation between fragments; fragments in close contact (high potential for load sharing across the fracture)]]></a:t>
            </a:r>
            <a:br/>
            <a:r>
              <a:rPr lang="en-US" strike="noStrike" sz="1400" spc="0" u="none" cap="none">
                <a:solidFill>
                  <a:srgbClr val="1E293B">
                    <a:alpha val="100000"/>
                  </a:srgbClr>
                </a:solidFill>
                <a:latin typeface="Calibri"/>
              </a:rPr>
              <a:t><![CDATA[1–2 mm separation — moderate gap; some load transfer possible]]></a:t>
            </a:r>
            <a:br/>
            <a:r>
              <a:rPr lang="en-US" strike="noStrike" sz="1400" spc="0" u="none" cap="none">
                <a:solidFill>
                  <a:srgbClr val="1E293B">
                    <a:alpha val="100000"/>
                  </a:srgbClr>
                </a:solidFill>
                <a:latin typeface="Calibri"/>
              </a:rPr>
              <a:t><![CDATA[Significant separation — >2 mm; fragments widely separated (no meaningful anterior column load sharing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2026-05-27T01:24:35Z</dcterms:created>
  <dcterms:modified xsi:type="dcterms:W3CDTF">2026-05-27T01:24:35Z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