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396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llaux (SH-III) & Triplane (SH-IV) — Distal Tibial Transitional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ment assessment]]></a:t>
            </a:r>
            <a:br/>
            <a:r>
              <a:rPr lang="en-US" strike="noStrike" sz="1400" spc="0" u="none" cap="none">
                <a:solidFill>
                  <a:srgbClr val="1E293B">
                    <a:alpha val="100000"/>
                  </a:srgbClr>
                </a:solidFill>
                <a:latin typeface="Calibri"/>
              </a:rPr>
              <a:t><![CDATA[The critical measurement is the articular step-off and gap at the ankle joint surface; >2 mm displacement = surgical indication; <2 mm = non-operative management; CT is the most accurate method for measuring articular displacement (plain X-ray significantly underestimates the true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Undisplaced or <2 mm displacement: non-operative — above-knee cast in plantar flexion and internal rotation (reduces AITFL tension on the fragment) for 4–6 weeks; follow-up CT at 1 week to confirm no loss of position; Displaced (>2 mm articular step-off on CT): closed reduction under general anaesthesia (internal rotation of the foot reduces fragment displacement); if closed reduction achieves <2 mm → above-knee cast; if displacement >2 mm after closed reduction → ORIF; cannulated screw fixation (horizontal screw placed parallel to the tibial plafond, perpendicular to the fracture line, compressing the fragment — typically a 3.5 or 4.0 mm cannulated screw placed in the epiphysis without crossing the 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plane Fracture — Salter-Harris Type IV]]></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Detai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Salter-Harris Type IV — the fracture has THREE components in THREE planes (hence `triplane`): (1) a SAGITTAL (vertical) fracture through the EPIPHYSIS into the ankle joint articular surface (seen on the AP X-ray — resembles a Tillaux); (2) a TRANSVERSE (horizontal) fracture through the PHYSIS (the unfused anterolateral physis); (3) a CORONAL (oblique/posterior-directed) fracture through the METAPHYSIS posteriorly (seen on the lateral X-ray — a posterior metaphyseal spike or fragment); the combination of all three creates a 2-part or 3-part fracture depending on the config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part vs 3-part triplane]]></a:t>
            </a:r>
            <a:br/>
            <a:r>
              <a:rPr lang="en-US" strike="noStrike" sz="1400" spc="0" u="none" cap="none">
                <a:solidFill>
                  <a:srgbClr val="1E293B">
                    <a:alpha val="100000"/>
                  </a:srgbClr>
                </a:solidFill>
                <a:latin typeface="Calibri"/>
              </a:rPr>
              <a:t><![CDATA[2-part triplane: the entire posterolateral portion of the distal tibia (including epiphysis + posterior metaphyseal spike + lateral physeal component) avulses as a single large fragment; seen on AP view as a vertical epiphyseal fracture line (Tillaux component) and on lateral view as a posterior metaphyseal fragment; 3-part triplane: the fracture produces three separate fragments — the epiphysis (anterolateral), the posterior metaphyseal spike, and the intact medial distal tibia; the anterolateral epiphyseal fragment includes the Tillaux component; understanding 2-part vs 3-part is critical for surgical planning (3-part is more complex and may require separate fixation of the epiphyseal and metaphyseal compon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appearance]]></a:t>
            </a:r>
            <a:br/>
            <a:r>
              <a:rPr lang="en-US" strike="noStrike" sz="1400" spc="0" u="none" cap="none">
                <a:solidFill>
                  <a:srgbClr val="1E293B">
                    <a:alpha val="100000"/>
                  </a:srgbClr>
                </a:solidFill>
                <a:latin typeface="Calibri"/>
              </a:rPr>
              <a:t><![CDATA[On plain X-ray: AP view — vertical fracture through the tibial epiphysis (Tillaux-like); Lateral view — posterior metaphyseal fragment (the spike or `Thurston-Holland equivalent`); however, the three-dimensional nature of the fracture is poorly appreciated on plain X-ray; CT scan is MANDATORY for all suspected triplane fractures — it precisely defines the fracture components, the degree of articular displacement, and the number of fragments; CT-based planning is essential befor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Undisplaced or <2 mm articular displacement (on CT): non-operative — above-knee cast in plantar flexion and internal rotation; 4–6 weeks; follow-up CT to confirm position; Displaced (>2 mm articular step-off on CT): closed reduction under GA (internal rotation reduces the epiphyseal component); check residual displacement on CT post-reduction; if <2 mm after closed reduction → cast; if >2 mm → ORIF; surgical approach: the two fracture components (epiphyseal and metaphyseal) may be accessed through separate incisions (anteromedial for the epiphyseal component; posterolateral for the metaphyseal spike); cannulated screws for the epiphyseal component (parallel to the plafond — horizontal); a separate screw or lag screw for the posterior metaphyseal fragment; avoid crossing the physis with any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 Tillaux vs Triplane]]></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Tillaux Fracture]]></a:t>
            </a:r>
            <a:br/>
            <a:r>
              <a:rPr lang="en-US" strike="noStrike" sz="1400" spc="0" u="none" cap="none">
                <a:solidFill>
                  <a:srgbClr val="1E293B">
                    <a:alpha val="100000"/>
                  </a:srgbClr>
                </a:solidFill>
                <a:latin typeface="Calibri"/>
              </a:rPr>
              <a:t><![CDATA[Triplan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lter-Harris type]]></a:t>
            </a:r>
            <a:br/>
            <a:r>
              <a:rPr lang="en-US" strike="noStrike" sz="1400" spc="0" u="none" cap="none">
                <a:solidFill>
                  <a:srgbClr val="1E293B">
                    <a:alpha val="100000"/>
                  </a:srgbClr>
                </a:solidFill>
                <a:latin typeface="Calibri"/>
              </a:rPr>
              <a:t><![CDATA[Type III (through physis + epiphysis)]]></a:t>
            </a:r>
            <a:br/>
            <a:r>
              <a:rPr lang="en-US" strike="noStrike" sz="1400" spc="0" u="none" cap="none">
                <a:solidFill>
                  <a:srgbClr val="1E293B">
                    <a:alpha val="100000"/>
                  </a:srgbClr>
                </a:solidFill>
                <a:latin typeface="Calibri"/>
              </a:rPr>
              <a:t><![CDATA[Type IV (through metaphysis + physis + epiphysis — all three lay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planes]]></a:t>
            </a:r>
            <a:br/>
            <a:r>
              <a:rPr lang="en-US" strike="noStrike" sz="1400" spc="0" u="none" cap="none">
                <a:solidFill>
                  <a:srgbClr val="1E293B">
                    <a:alpha val="100000"/>
                  </a:srgbClr>
                </a:solidFill>
                <a:latin typeface="Calibri"/>
              </a:rPr>
              <a:t><![CDATA[2 planes (sagittal through epiphysis + transverse through physis)]]></a:t>
            </a:r>
            <a:br/>
            <a:r>
              <a:rPr lang="en-US" strike="noStrike" sz="1400" spc="0" u="none" cap="none">
                <a:solidFill>
                  <a:srgbClr val="1E293B">
                    <a:alpha val="100000"/>
                  </a:srgbClr>
                </a:solidFill>
                <a:latin typeface="Calibri"/>
              </a:rPr>
              <a:t><![CDATA[3 planes (sagittal through epiphysis + transverse through physis + coronal through meta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omponent]]></a:t>
            </a:r>
            <a:br/>
            <a:r>
              <a:rPr lang="en-US" strike="noStrike" sz="1400" spc="0" u="none" cap="none">
                <a:solidFill>
                  <a:srgbClr val="1E293B">
                    <a:alpha val="100000"/>
                  </a:srgbClr>
                </a:solidFill>
                <a:latin typeface="Calibri"/>
              </a:rPr>
              <a:t><![CDATA[ABSENT — no metaphyseal fragment]]></a:t>
            </a:r>
            <a:br/>
            <a:r>
              <a:rPr lang="en-US" strike="noStrike" sz="1400" spc="0" u="none" cap="none">
                <a:solidFill>
                  <a:srgbClr val="1E293B">
                    <a:alpha val="100000"/>
                  </a:srgbClr>
                </a:solidFill>
                <a:latin typeface="Calibri"/>
              </a:rPr>
              <a:t><![CDATA[PRESENT — posterior metaphyseal spike visible on lateral X-ray (`Thurston-Holland fragment` equival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st viewed on X-ray]]></a:t>
            </a:r>
            <a:br/>
            <a:r>
              <a:rPr lang="en-US" strike="noStrike" sz="1400" spc="0" u="none" cap="none">
                <a:solidFill>
                  <a:srgbClr val="1E293B">
                    <a:alpha val="100000"/>
                  </a:srgbClr>
                </a:solidFill>
                <a:latin typeface="Calibri"/>
              </a:rPr>
              <a:t><![CDATA[AP view (vertical epiphyseal fracture line)]]></a:t>
            </a:r>
            <a:br/>
            <a:r>
              <a:rPr lang="en-US" strike="noStrike" sz="1400" spc="0" u="none" cap="none">
                <a:solidFill>
                  <a:srgbClr val="1E293B">
                    <a:alpha val="100000"/>
                  </a:srgbClr>
                </a:solidFill>
                <a:latin typeface="Calibri"/>
              </a:rPr>
              <a:t><![CDATA[AP view (epiphyseal component) AND lateral view (metaphyseal component) — need BOTH views + 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armor L. An unusual fracture of the tibial epiphysis. Clin Orthop Relat Res. 1970;73:132–135.]]></a:t>
            </a:r>
            <a:br/>
            <a:r>
              <a:rPr lang="en-US" strike="noStrike" sz="1200" spc="0" u="none" cap="none">
                <a:solidFill>
                  <a:srgbClr val="1E293B">
                    <a:alpha val="100000"/>
                  </a:srgbClr>
                </a:solidFill>
                <a:latin typeface="Calibri"/>
              </a:rPr>
              <a:t><![CDATA[Cooperman DR et al. Triplane fractures of the distal tibial epiphysis. J Bone Joint Surg Am. 1978;60(7):1040–1046.]]></a:t>
            </a:r>
            <a:br/>
            <a:r>
              <a:rPr lang="en-US" strike="noStrike" sz="1200" spc="0" u="none" cap="none">
                <a:solidFill>
                  <a:srgbClr val="1E293B">
                    <a:alpha val="100000"/>
                  </a:srgbClr>
                </a:solidFill>
                <a:latin typeface="Calibri"/>
              </a:rPr>
              <a:t><![CDATA[Karrholm J, Hansson LI, Laurin S. Computed tomography of intraarticular supination-eversion fractures of the ankle in adolescents. J Pediatr Orthop. 1981.]]></a:t>
            </a:r>
            <a:br/>
            <a:r>
              <a:rPr lang="en-US" strike="noStrike" sz="1200" spc="0" u="none" cap="none">
                <a:solidFill>
                  <a:srgbClr val="1E293B">
                    <a:alpha val="100000"/>
                  </a:srgbClr>
                </a:solidFill>
                <a:latin typeface="Calibri"/>
              </a:rPr>
              <a:t><![CDATA[Liporace FA et al. Challenges in surgical treatment of adolescent ankle fractures. J Orthop Trauma. 2005.]]></a:t>
            </a:r>
            <a:br/>
            <a:r>
              <a:rPr lang="en-US" strike="noStrike" sz="1200" spc="0" u="none" cap="none">
                <a:solidFill>
                  <a:srgbClr val="1E293B">
                    <a:alpha val="100000"/>
                  </a:srgbClr>
                </a:solidFill>
                <a:latin typeface="Calibri"/>
              </a:rPr>
              <a:t><![CDATA[Carey J et al. Utilisation of computed tomography in the assessment of tibial growth plate and triplane fractures. Clin Radiol. 1996.]]></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Campbells Operative Orthopaedics. 14th E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illaux: Anterolateral epiphyseal avulsion (SH-III) during asymmetric physeal closure — intra-articular; >2 mm step needs fixation. Triplane: Multi-planar SH-IV variant (sagittal epiphysis, axial physis, coronal metaphysis); 2-, 3-, or 4-part patterns. CT delineates fragments to plan screw fixation; restore joint congruity to prevent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llaux (SH-III) & Triplane (SH-IV) — Distal Tibial Transitional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ransitional Fractures of the Distal Tibia]]></a:t>
            </a:r>
            <a:br/>
            <a:br/>
            <a:r>
              <a:rPr lang="en-US" strike="noStrike" sz="1400" spc="0" u="none" cap="none">
                <a:solidFill>
                  <a:srgbClr val="1E293B">
                    <a:alpha val="100000"/>
                  </a:srgbClr>
                </a:solidFill>
                <a:latin typeface="Calibri"/>
              </a:rPr>
              <a:t><![CDATA[Transitional fractures of the distal tibia are a unique group of physeal injuries that occur exclusively during the adolescent period when the distal tibial physis is undergoing asymmetric fusion. Because the medial portion of the distal tibial physis fuses before the lateral and anterolateral portions (the physis fuses from central → medial → anterolateral → posterolateral over approximately 18 months), there exists a critical window of vulnerability during which the unfused anterolateral portion of the physis is exposed to mechanical loading while the medial physis is already fused and therefore protected. This asymmetric fusion creates two specific fracture patterns: the Tillaux fracture (Salter-Harris Type III) and the triplane fracture (Salter-Harris Type IV) — both of which are impossible outside this narrow transition window of physeal closure (approximately ages 12–1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hyseal fusion sequence of the distal tibia: the distal tibial physis does NOT fuse uniformly — it fuses in a specific, predictable sequence over approximately 18 months; the fusion order is: (1) central portion first; (2) medial (anteromedial) portion second; (3) anterolateral portion third (LAST to fuse); the anterolateral portion of the distal tibial physis is therefore the last portion to close; this `open anterolateral physeal window` explains why both Tillaux and triplane fractures involve the anterolateral corner of the distal tibia; the anterior tibiofibular ligament (AITFL) attaches to the anterolateral aspect of the tibial epiphysis — when the rest of the physis is fused but the anterolateral portion remains open, external rotation of the foot causes the AITFL to avulse the anterolateral epiphyseal fragment (Tillaux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context: both Tillaux and triplane fractures occur in late adolescence (12–15 years) when the physis is partially (but not fully) fused; they cannot occur before the partial fusion begins (the entire physis would fail uniformly rather than selectively) or after complete fusion (no physis remains); the mechanism for both injuries is typically external rotation of the foot/ankle, often in a sporting injury or a f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llaux Fracture — Salter-Harris Type III]]></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Detai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Salter-Harris Type III — the fracture line extends: (1) through the anterolateral portion of the PHYSIS (the only remaining unfused portion); (2) vertically through the epiphysis into the ankle joint (articular surface); the fragment that avulses is a piece of the anterolateral tibial epiphysis — it carries the AITFL attachment; the fracture is INTRA-ARTICULAR (the fracture line exits through the articular surface of the tibial plafo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External rotation of the foot relative to the tibia; the AITFL is placed under tension; since the medial and central physis are fused but the anterolateral physis is still open, the AITFL avulses the anterolateral epiphyseal fragment at the unfused physeal level; the fragment is pulled anterolaterally by the AITF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appearance]]></a:t>
            </a:r>
            <a:br/>
            <a:r>
              <a:rPr lang="en-US" strike="noStrike" sz="1400" spc="0" u="none" cap="none">
                <a:solidFill>
                  <a:srgbClr val="1E293B">
                    <a:alpha val="100000"/>
                  </a:srgbClr>
                </a:solidFill>
                <a:latin typeface="Calibri"/>
              </a:rPr>
              <a:t><![CDATA[AP ankle X-ray: a vertical fracture line through the anterolateral tibial epiphysis is visible; the fragment is displaced anterolaterally; the fracture exits into the ankle joint articular surface; on the lateral view, the fracture may not be well-seen (the vertical fracture line is end-on in the AP plane); CT is the most important investigation for Tillaux fractures — it defines the exact articular displacement, the size of the fragment, and guides surgical planning; MRI can also delineate the cartilaginous compo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1">
  <a:themeElements>
    <a:clrScheme name="Theme9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2026-05-27T07:41:36Z</dcterms:created>
  <dcterms:modified xsi:type="dcterms:W3CDTF">2026-05-27T07:41:36Z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