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4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LICS — Thoracolumbar Injury Classification & Severity Sco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Failure of the spine in tension — the vertebral body or the posterior elements are distracted (pulled apart); this indicates a failure of ALL columns in tension; distractive injuries are the most unstable of all thoracolumbar injuries; the PLC is completely disrupted; the vertebral body may be split horizontally (Chance fracture — through the bone) or the ligaments may rupture (ligamentous Chance fracture); often associated with lap-seat belt injuries in road traffic accidents]]></a:t>
            </a:r>
            <a:br/>
            <a:r>
              <a:rPr lang="en-US" strike="noStrike" sz="1400" spc="0" u="none" cap="none">
                <a:solidFill>
                  <a:srgbClr val="1E293B">
                    <a:alpha val="100000"/>
                  </a:srgbClr>
                </a:solidFill>
                <a:latin typeface="Calibri"/>
              </a:rPr>
              <a:t><![CDATA[Chance fracture (horizontal fracture through pedicles and vertebral body — `seatbelt fracture`); posterior ligamentous disruption with distraction; flexion-distraction injury; hyperflexion-distraction; ALL ligamentous structures are t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LICS Scoring — Parameter 2: Posterior Ligamentous Complex (PLC)]]></a:t>
            </a:r>
            <a:br/>
            <a:br/>
            <a:r>
              <a:rPr lang="en-US" strike="noStrike" sz="1400" spc="0" u="none" cap="none">
                <a:solidFill>
                  <a:srgbClr val="1E293B">
                    <a:alpha val="100000"/>
                  </a:srgbClr>
                </a:solidFill>
                <a:latin typeface="Calibri"/>
              </a:rPr>
              <a:t><![CDATA[The posterior ligamentous complex (PLC) is the single most important determinant of thoracolumbar spinal stability — more important than the degree of vertebral body comminution or retropulsion. The PLC comprises: the supraspinous ligament, the interspinous ligament, the ligamentum flavum, and the facet joint capsules. Together, these structures form the posterior tension band that resists flexion, distraction, and rotation. When the PLC is intact, the posterior column can resist distraction forces and the spine is at least partially stable. When the PLC is disrupted, the posterior tension band has failed — the spine is fundamentally unstable regardless of the fracture morp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C Status]]></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Assessment]]></a:t>
            </a:r>
            <a:br/>
            <a:r>
              <a:rPr lang="en-US" strike="noStrike" sz="1400" spc="0" u="none" cap="none">
                <a:solidFill>
                  <a:srgbClr val="1E293B">
                    <a:alpha val="100000"/>
                  </a:srgbClr>
                </a:solidFill>
                <a:latin typeface="Calibri"/>
              </a:rPr>
              <a:t><![CDATA[Clinical / Imag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Clinical: no midline tenderness; spinous processes not widened; Imaging: no widening of interspinous distance; facets aligned; ligamentum flavum not buckled; no high signal on T2 MRI through the PLC]]></a:t>
            </a:r>
            <a:br/>
            <a:r>
              <a:rPr lang="en-US" strike="noStrike" sz="1400" spc="0" u="none" cap="none">
                <a:solidFill>
                  <a:srgbClr val="1E293B">
                    <a:alpha val="100000"/>
                  </a:srgbClr>
                </a:solidFill>
                <a:latin typeface="Calibri"/>
              </a:rPr>
              <a:t><![CDATA[The posterior tension band is intact; the spine is stabilised by the posterior ligaments; a burst fracture with intact PLC = TLICS ≤3 (compression/burst 1 or 2 + PLC 0 + neurological 0 = non-operative if no neur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eterminate / suspected]]></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When the PLC cannot be confidently classified as intact or disrupted; or when imaging suggests but does not confirm disruption; MRI T2 signal changes within the PLC (high T2 signal = oedema or partial tear); mild interspinous widening without definite diastasis; this `indeterminate` category is the most clinically challenging — the surgeon must use their judgment]]></a:t>
            </a:r>
            <a:br/>
            <a:r>
              <a:rPr lang="en-US" strike="noStrike" sz="1400" spc="0" u="none" cap="none">
                <a:solidFill>
                  <a:srgbClr val="1E293B">
                    <a:alpha val="100000"/>
                  </a:srgbClr>
                </a:solidFill>
                <a:latin typeface="Calibri"/>
              </a:rPr>
              <a:t><![CDATA[Mild interspinous widening on CT; T2 high signal through the PLC on MRI; the category score of 2 means that even a `suspected` PLC injury contributes significantly to the TLICS total; `when in doubt, treat as disrupted` applies in high-risk situations (elderly, osteoporotic patients, patients requiring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Definite PLC disruption — confirmed by clinical findings (widening of interspinous gap on palpation; spinous process tenderness; visible deformity) or imaging findings (widening of interspinous distance >5–7 mm on CT; facet subluxation or dislocation; high T2 MRI signal through ALL components of the PLC; kyphosis >20° at the fracture level; anterior subluxation of adjacent vertebrae)]]></a:t>
            </a:r>
            <a:br/>
            <a:r>
              <a:rPr lang="en-US" strike="noStrike" sz="1400" spc="0" u="none" cap="none">
                <a:solidFill>
                  <a:srgbClr val="1E293B">
                    <a:alpha val="100000"/>
                  </a:srgbClr>
                </a:solidFill>
                <a:latin typeface="Calibri"/>
              </a:rPr>
              <a:t><![CDATA[MRI is the most sensitive investigation for PLC assessment; T2-weighted sagittal sequences show high signal through the disrupted ligaments; MRI should be obtained for ALL burst fractures and high-energy injuries where PLC status is uncertain; a disrupted PLC adds 3 points to the TLICS — it is the highest single-parameter contributor to the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LICS Scoring — Parameter 3: Neurological Status]]></a:t>
            </a:r>
            <a:br/>
            <a:br/>
            <a:br/>
            <a:br/>
            <a:br/>
            <a:r>
              <a:rPr lang="en-US" strike="noStrike" sz="1400" spc="0" u="none" cap="none">
                <a:solidFill>
                  <a:srgbClr val="1E293B">
                    <a:alpha val="100000"/>
                  </a:srgbClr>
                </a:solidFill>
                <a:latin typeface="Calibri"/>
              </a:rPr>
              <a:t><![CDATA[Neurological Status]]></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neurologically normal)]]></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No neurological deficit on clinical examination; normal motor power; normal sensation; normal reflexes; normal bowel and bladder function]]></a:t>
            </a:r>
            <a:br/>
            <a:r>
              <a:rPr lang="en-US" strike="noStrike" sz="1400" spc="0" u="none" cap="none">
                <a:solidFill>
                  <a:srgbClr val="1E293B">
                    <a:alpha val="100000"/>
                  </a:srgbClr>
                </a:solidFill>
                <a:latin typeface="Calibri"/>
              </a:rPr>
              <a:t><![CDATA[Neurological status contributes 0 to the total TLICS score; surgical decision rests on morphology and PLC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root injur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adiculopathy or peripheral nerve root injury — unilateral or bilateral; dermatomal sensory loss; myotomal weakness; reflexes altered; this does NOT include cord injury; nerve root injuries from thoracolumbar fractures are frequently from retropulsed bone in the spinal canal or foraminal compromise]]></a:t>
            </a:r>
            <a:br/>
            <a:r>
              <a:rPr lang="en-US" strike="noStrike" sz="1400" spc="0" u="none" cap="none">
                <a:solidFill>
                  <a:srgbClr val="1E293B">
                    <a:alpha val="100000"/>
                  </a:srgbClr>
                </a:solidFill>
                <a:latin typeface="Calibri"/>
              </a:rPr>
              <a:t><![CDATA[Adds 2 to the TLICS score; the combination of a burst fracture (2) + intact PLC (0) + nerve root injury (2) = TLICS 4 — the borderline; surgical decompression may be considered to relieve radiculopathy; TLICS 4 = `either treatment option may be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conus/cauda equina injur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COMPLETE spinal cord injury (ASIA A — no motor or sensory function below the level of injury); conus medullaris injury (below T12-L1); cauda equina syndrome (complete — bowel and bladder dysfunction, saddle anaesthesia, bilateral leg weakness); Note: a complete cord injury AND a nerve root injury score the same (2) — surgical decompression in a complete cord injury is primarily for stability, pain control, and early rehabilitation (recovery is not expected); for cauda equina syndrome, urgent decompression is critical as it involves peripheral nerve roots (which CAN recover)]]></a:t>
            </a:r>
            <a:br/>
            <a:r>
              <a:rPr lang="en-US" strike="noStrike" sz="1400" spc="0" u="none" cap="none">
                <a:solidFill>
                  <a:srgbClr val="1E293B">
                    <a:alpha val="100000"/>
                  </a:srgbClr>
                </a:solidFill>
                <a:latin typeface="Calibri"/>
              </a:rPr>
              <a:t><![CDATA[Contributes 2 to total TLICS; for complete cord injuries, surgery is for stabilisation and early mobilisation rather than neurological recovery; for complete cauda equina syndrome (ACES — acute cauda equina syndrome) — URGENT surgical decompression within 24–48 hours of onset is mandatory (peripheral nerve recovery i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Vaccaro AR et al. A new classification of thoracolumbar injuries — the importance of injury morphology, the integrity of the posterior ligamentous complex, and neurological status. Spine. 2005;30(20):2325–2333.]]></a:t>
            </a:r>
            <a:br/>
            <a:r>
              <a:rPr lang="en-US" strike="noStrike" sz="1200" spc="0" u="none" cap="none">
                <a:solidFill>
                  <a:srgbClr val="1E293B">
                    <a:alpha val="100000"/>
                  </a:srgbClr>
                </a:solidFill>
                <a:latin typeface="Calibri"/>
              </a:rPr>
              <a:t><![CDATA[Vaccaro AR et al. The thoracolumbar injury classification and severity score — a study using the AO spine injury classification system. Spine J. 2013.]]></a:t>
            </a:r>
            <a:br/>
            <a:r>
              <a:rPr lang="en-US" strike="noStrike" sz="1200" spc="0" u="none" cap="none">
                <a:solidFill>
                  <a:srgbClr val="1E293B">
                    <a:alpha val="100000"/>
                  </a:srgbClr>
                </a:solidFill>
                <a:latin typeface="Calibri"/>
              </a:rPr>
              <a:t><![CDATA[McCormack T, Karaikovic E, Gaines RW. The load sharing classification of spine fractures. Spine. 1994.]]></a:t>
            </a:r>
            <a:br/>
            <a:r>
              <a:rPr lang="en-US" strike="noStrike" sz="1200" spc="0" u="none" cap="none">
                <a:solidFill>
                  <a:srgbClr val="1E293B">
                    <a:alpha val="100000"/>
                  </a:srgbClr>
                </a:solidFill>
                <a:latin typeface="Calibri"/>
              </a:rPr>
              <a:t><![CDATA[Denis F. The three column spine and its significance in the classification of acute thoracolumbar spinal injuries. Spine. 1983;8(8):817–831.]]></a:t>
            </a:r>
            <a:br/>
            <a:r>
              <a:rPr lang="en-US" strike="noStrike" sz="1200" spc="0" u="none" cap="none">
                <a:solidFill>
                  <a:srgbClr val="1E293B">
                    <a:alpha val="100000"/>
                  </a:srgbClr>
                </a:solidFill>
                <a:latin typeface="Calibri"/>
              </a:rPr>
              <a:t><![CDATA[Patel AA et al. Occult posterior ligamentous complex injuries detected by MRI. J Bone Joint Surg Am. 2009.]]></a:t>
            </a:r>
            <a:br/>
            <a:r>
              <a:rPr lang="en-US" strike="noStrike" sz="1200" spc="0" u="none" cap="none">
                <a:solidFill>
                  <a:srgbClr val="1E293B">
                    <a:alpha val="100000"/>
                  </a:srgbClr>
                </a:solidFill>
                <a:latin typeface="Calibri"/>
              </a:rPr>
              <a:t><![CDATA[Lee JY et al. Reliability and 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rphology (compression 1, burst 2, translation/rotation 3, distraction 4), Posterior ligamentous complex integrity (intact 0, indeterminate 2, disrupted 3), Neurologic status (intact 0, nerve root 2, complete 2, incomplete 3). Score ≥5 → surgery; ≤3 → nonoperative; 4 = gray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LICS — Thoracolumbar Injury Classification & Severity Sco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velopment]]></a:t>
            </a:r>
            <a:br/>
            <a:br/>
            <a:r>
              <a:rPr lang="en-US" strike="noStrike" sz="1400" spc="0" u="none" cap="none">
                <a:solidFill>
                  <a:srgbClr val="1E293B">
                    <a:alpha val="100000"/>
                  </a:srgbClr>
                </a:solidFill>
                <a:latin typeface="Calibri"/>
              </a:rPr>
              <a:t><![CDATA[The Thoracolumbar Injury Classification and Severity (TLICS) score was developed by Vaccaro and colleagues in 2005 as a comprehensive, clinically applicable system for guiding surgical decision-making in thoracolumbar spine injuries. It was designed to overcome the limitations of earlier classification systems (most notably the Denis three-column model and the McAfee classification) which were primarily descriptive rather than treatment-guiding. The TLICS is now the most widely used tool for thoracolumbar injury management, providing a score from 0 to 10 that directly dictates whether a patient should be managed non-operatively, with either surgical approach, or mandatorily with surgery. It assesses three independent parameters, each reflecting a distinct and clinically important dimension of th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he Denis classification (1983) introduced the three-column concept (anterior, middle, posterior columns) and identified that disruption of the middle column was the hallmark of an unstable injury; the McAfee classification (1983) further defined six fracture types; however, neither system explicitly guided surgical decision-making or incorporated neurological status as a primary scoring parameter; the TLICS was specifically designed to integrate morphology, neurological status, and posterior ligamentous complex (PLC) integrity into a single actionable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parameters assessed by TLICS: (1) Injury morphology (the radiological fracture pattern); (2) Posterior ligamentous complex (PLC) integrity (the status of the posterior stabilising ligaments); (3) Neurological status (the patient`s neurological examination); each parameter is scored independently; the scores are ADDED to produce a total TLICS score (0–10); the treatment recommendation is based on the total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LICS Scoring — Parameter 1: Injury Morphology]]></a:t>
            </a:r>
            <a:br/>
            <a:br/>
            <a:br/>
            <a:br/>
            <a:br/>
            <a:r>
              <a:rPr lang="en-US" strike="noStrike" sz="1400" spc="0" u="none" cap="none">
                <a:solidFill>
                  <a:srgbClr val="1E293B">
                    <a:alpha val="100000"/>
                  </a:srgbClr>
                </a:solidFill>
                <a:latin typeface="Calibri"/>
              </a:rPr>
              <a:t><![CDATA[Morphology Type]]></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Failure of the anterior and/or middle column under compressive loading; the posterior column is INTACT; this includes both pure compression fractures (wedge fractures — loss of anterior vertebral body height without posterior element involvement) and burst fractures (failure of both anterior and posterior vertebral body walls — the middle column is disrupted); the posterior wall of the vertebral body may have retropulsed fragments in burst fractures; compression morphology indicates the posterior tension band (PLC) is intact and has not failed under distraction]]></a:t>
            </a:r>
            <a:br/>
            <a:r>
              <a:rPr lang="en-US" strike="noStrike" sz="1400" spc="0" u="none" cap="none">
                <a:solidFill>
                  <a:srgbClr val="1E293B">
                    <a:alpha val="100000"/>
                  </a:srgbClr>
                </a:solidFill>
                <a:latin typeface="Calibri"/>
              </a:rPr>
              <a:t><![CDATA[Wedge compression fracture; stable burst fracture; minor compression; simple anterior wed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A burst fracture (specifically — when listed separately from compression): failure of the entire vertebral body under axial compression with disruption of both the anterior AND posterior vertebral body walls; bone fragments may be retropulsed into the spinal canal; the posterior elements may or may not be disrupted; Note: in the original TLICS paper, burst fractures were assigned a score of 2 (when specifically listed as a separate morphology from simple compression); some versions of TLICS group burst fractures with compression under score 1, while others give them score 2 — be aware of this variation and follow institutional protocols]]></a:t>
            </a:r>
            <a:br/>
            <a:r>
              <a:rPr lang="en-US" strike="noStrike" sz="1400" spc="0" u="none" cap="none">
                <a:solidFill>
                  <a:srgbClr val="1E293B">
                    <a:alpha val="100000"/>
                  </a:srgbClr>
                </a:solidFill>
                <a:latin typeface="Calibri"/>
              </a:rPr>
              <a:t><![CDATA[Thoracolumbar burst fracture (the classic high-frequency thoracolumbar injury); retropulsed middle column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lational / Rotational]]></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Significant translational or rotational malalignment between adjacent vertebrae; indicates failure of ALL three columns (anterior, middle, and posterior); this is a high-energy injury pattern; translational injury = one vertebra slides anteriorly, posteriorly, or laterally relative to the adjacent vertebra; rotational injury = one vertebra rotates relative to the next (often associated with facet subluxation or dislocation); the PLC is invariably disrupted in translational/rotational injuries]]></a:t>
            </a:r>
            <a:br/>
            <a:r>
              <a:rPr lang="en-US" strike="noStrike" sz="1400" spc="0" u="none" cap="none">
                <a:solidFill>
                  <a:srgbClr val="1E293B">
                    <a:alpha val="100000"/>
                  </a:srgbClr>
                </a:solidFill>
                <a:latin typeface="Calibri"/>
              </a:rPr>
              <a:t><![CDATA[Fracture-dislocation; bilateral facet dislocation; unilateral facet dislocation with subluxation; slic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2026-06-15T08:46:43Z</dcterms:created>
  <dcterms:modified xsi:type="dcterms:W3CDTF">2026-06-15T08:46:43Z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