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umour Biology — Benign vs Maligna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a:t>
            </a:r>
            <a:br/>
            <a:br/>
            <a:br/>
            <a:br/>
            <a:br/>
            <a:r>
              <a:rPr lang="en-US" strike="noStrike" sz="1400" spc="0" u="none" cap="none">
                <a:solidFill>
                  <a:srgbClr val="1E293B">
                    <a:alpha val="100000"/>
                  </a:srgbClr>
                </a:solidFill>
                <a:latin typeface="Calibri"/>
              </a:rPr>
              <a:t><![CDATA[Angiogenesis refers to the formation of new blood vessels that supply nutrients and oxygen to the tumour. Malignant tumours stimulate angiogenesis through growth factors such as vascular endothelial growth fac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ment of a vascular network allows the tumour to grow rapidly and increases the risk of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Response to Tumours]]></a:t>
            </a:r>
            <a:br/>
            <a:br/>
            <a:br/>
            <a:br/>
            <a:br/>
            <a:r>
              <a:rPr lang="en-US" strike="noStrike" sz="1400" spc="0" u="none" cap="none">
                <a:solidFill>
                  <a:srgbClr val="1E293B">
                    <a:alpha val="100000"/>
                  </a:srgbClr>
                </a:solidFill>
                <a:latin typeface="Calibri"/>
              </a:rPr>
              <a:t><![CDATA[The human body mounts an immune response against tumour cells. However malignant tumours often develop mechanisms to evade immune det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ation of immune surveillance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tion of tumour antig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e evasion strategies by malignant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action between tumour cells and surrounding micro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Understanding tumour biology assists clinicians in selecting appropriate treatment strategies. Benign tumours may require observation or simple surgical excision, whereas malignant tumours often require multimodal treatment including surgery, chemotherapy and rad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ledge of tumour biology also guides imaging interpretation, biopsy planning and surgical margins during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enign tumours grow slowly and do not metastasiz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tumours invade surrounding tissues and spread to distant orga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 commonly metastasizes to the lu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 radiographic patterns suggest malignant behav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 supports tumour growth and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Musculoskeletal Tumor Surgery]]></a:t>
            </a:r>
            <a:br/>
            <a:r>
              <a:rPr lang="en-US" strike="noStrike" sz="1200" spc="0" u="none" cap="none">
                <a:solidFill>
                  <a:srgbClr val="1E293B">
                    <a:alpha val="100000"/>
                  </a:srgbClr>
                </a:solidFill>
                <a:latin typeface="Calibri"/>
              </a:rPr>
              <a:t><![CDATA[Campanacci Bone and Soft Tissue Tumor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Bone Tumor Biology]]></a:t>
            </a:r>
            <a:br/>
            <a:r>
              <a:rPr lang="en-US" strike="noStrike" sz="1200" spc="0" u="none" cap="none">
                <a:solidFill>
                  <a:srgbClr val="1E293B">
                    <a:alpha val="100000"/>
                  </a:srgbClr>
                </a:solidFill>
                <a:latin typeface="Calibri"/>
              </a:rPr>
              <a:t><![CDATA[WHO Classification of Bone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umour Biology — Benign vs Maligna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slow, well circumscribed, no metastasis. Malignant: rapid, infiltrative, metastasis. Histology: benign differentiated; malignant atypia, mitoses, necrosis. Radiology: benign geographic margins; malignant permeative with periosteal rea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umour biology in orthopaedics focuses on the behavior, growth pattern and biological characteristics of bone and soft tissue tumours. Understanding the biological differences between benign and malignant tumours is essential for diagnosis, treatment planning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mours arise from abnormal proliferation of cells within bone or surrounding soft tissues. These tumours may be benign with slow growth and limited local invasion, or malignant with aggressive growth, local destruction and potential for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oncologists evaluate tumour behavior through clinical presentation, imaging findings, histopathology and staging systems. Accurate differentiation between benign and malignant tumours is crucial because management strategies differ significa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Concepts of Tumour Biology]]></a:t>
            </a:r>
            <a:br/>
            <a:br/>
            <a:br/>
            <a:br/>
            <a:br/>
            <a:r>
              <a:rPr lang="en-US" strike="noStrike" sz="1400" spc="0" u="none" cap="none">
                <a:solidFill>
                  <a:srgbClr val="1E293B">
                    <a:alpha val="100000"/>
                  </a:srgbClr>
                </a:solidFill>
                <a:latin typeface="Calibri"/>
              </a:rPr>
              <a:t><![CDATA[Tumours develop when normal cellular regulatory mechanisms controlling proliferation and apoptosis become disrupted. Genetic mutations allow abnormal cells to multiply uncontrollably and evade normal growth re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biological factors influence tumour behavior including cellular differentiation, vascular supply, growth rate and metastat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normal growth control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cellular prolif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lity to invade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to metastasize through blood or lymphatic syste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ces Between Benign and Malignant Tumour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Benign Tumours]]></a:t>
            </a:r>
            <a:br/>
            <a:r>
              <a:rPr lang="en-US" strike="noStrike" sz="1400" spc="0" u="none" cap="none">
                <a:solidFill>
                  <a:srgbClr val="1E293B">
                    <a:alpha val="100000"/>
                  </a:srgbClr>
                </a:solidFill>
                <a:latin typeface="Calibri"/>
              </a:rPr>
              <a:t><![CDATA[Malignant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rate]]></a:t>
            </a:r>
            <a:br/>
            <a:r>
              <a:rPr lang="en-US" strike="noStrike" sz="1400" spc="0" u="none" cap="none">
                <a:solidFill>
                  <a:srgbClr val="1E293B">
                    <a:alpha val="100000"/>
                  </a:srgbClr>
                </a:solidFill>
                <a:latin typeface="Calibri"/>
              </a:rPr>
              <a:t><![CDATA[Slow growth]]></a:t>
            </a:r>
            <a:br/>
            <a:r>
              <a:rPr lang="en-US" strike="noStrike" sz="1400" spc="0" u="none" cap="none">
                <a:solidFill>
                  <a:srgbClr val="1E293B">
                    <a:alpha val="100000"/>
                  </a:srgbClr>
                </a:solidFill>
                <a:latin typeface="Calibri"/>
              </a:rPr>
              <a:t><![CDATA[Rapi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s]]></a:t>
            </a:r>
            <a:br/>
            <a:r>
              <a:rPr lang="en-US" strike="noStrike" sz="1400" spc="0" u="none" cap="none">
                <a:solidFill>
                  <a:srgbClr val="1E293B">
                    <a:alpha val="100000"/>
                  </a:srgbClr>
                </a:solidFill>
                <a:latin typeface="Calibri"/>
              </a:rPr>
              <a:t><![CDATA[Well defined]]></a:t>
            </a:r>
            <a:br/>
            <a:r>
              <a:rPr lang="en-US" strike="noStrike" sz="1400" spc="0" u="none" cap="none">
                <a:solidFill>
                  <a:srgbClr val="1E293B">
                    <a:alpha val="100000"/>
                  </a:srgbClr>
                </a:solidFill>
                <a:latin typeface="Calibri"/>
              </a:rPr>
              <a:t><![CDATA[Poorly defin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invasion]]></a:t>
            </a:r>
            <a:br/>
            <a:r>
              <a:rPr lang="en-US" strike="noStrike" sz="1400" spc="0" u="none" cap="none">
                <a:solidFill>
                  <a:srgbClr val="1E293B">
                    <a:alpha val="100000"/>
                  </a:srgbClr>
                </a:solidFill>
                <a:latin typeface="Calibri"/>
              </a:rPr>
              <a:t><![CDATA[Do not invade surrounding tissue]]></a:t>
            </a:r>
            <a:br/>
            <a:r>
              <a:rPr lang="en-US" strike="noStrike" sz="1400" spc="0" u="none" cap="none">
                <a:solidFill>
                  <a:srgbClr val="1E293B">
                    <a:alpha val="100000"/>
                  </a:srgbClr>
                </a:solidFill>
                <a:latin typeface="Calibri"/>
              </a:rPr>
              <a:t><![CDATA[Invade surrounding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a:t>
            </a:r>
            <a:br/>
            <a:r>
              <a:rPr lang="en-US" strike="noStrike" sz="1400" spc="0" u="none" cap="none">
                <a:solidFill>
                  <a:srgbClr val="1E293B">
                    <a:alpha val="100000"/>
                  </a:srgbClr>
                </a:solidFill>
                <a:latin typeface="Calibri"/>
              </a:rPr>
              <a:t><![CDATA[Rare after excision]]></a:t>
            </a:r>
            <a:br/>
            <a:r>
              <a:rPr lang="en-US" strike="noStrike" sz="1400" spc="0" u="none" cap="none">
                <a:solidFill>
                  <a:srgbClr val="1E293B">
                    <a:alpha val="100000"/>
                  </a:srgbClr>
                </a:solidFill>
                <a:latin typeface="Calibri"/>
              </a:rPr>
              <a:t><![CDATA[Frequ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s of Bone Tumours]]></a:t>
            </a:r>
            <a:br/>
            <a:br/>
            <a:br/>
            <a:br/>
            <a:br/>
            <a:r>
              <a:rPr lang="en-US" strike="noStrike" sz="1400" spc="0" u="none" cap="none">
                <a:solidFill>
                  <a:srgbClr val="1E293B">
                    <a:alpha val="100000"/>
                  </a:srgbClr>
                </a:solidFill>
                <a:latin typeface="Calibri"/>
              </a:rPr>
              <a:t><![CDATA[Bone tumours demonstrate different growth patterns depending on their biological behavior. Radiographic features often reflect the aggressiveness of th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t]]></a:t>
            </a:r>
            <a:br/>
            <a:r>
              <a:rPr lang="en-US" strike="noStrike" sz="1400" spc="0" u="none" cap="none">
                <a:solidFill>
                  <a:srgbClr val="1E293B">
                    <a:alpha val="100000"/>
                  </a:srgbClr>
                </a:solidFill>
                <a:latin typeface="Calibri"/>
              </a:rPr>
              <a:t><![CDATA[Slow growing and asymptomatic]]></a:t>
            </a:r>
            <a:br/>
            <a:r>
              <a:rPr lang="en-US" strike="noStrike" sz="1400" spc="0" u="none" cap="none">
                <a:solidFill>
                  <a:srgbClr val="1E293B">
                    <a:alpha val="100000"/>
                  </a:srgbClr>
                </a:solidFill>
                <a:latin typeface="Calibri"/>
              </a:rPr>
              <a:t><![CDATA[Non 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a:t>
            </a:r>
            <a:br/>
            <a:r>
              <a:rPr lang="en-US" strike="noStrike" sz="1400" spc="0" u="none" cap="none">
                <a:solidFill>
                  <a:srgbClr val="1E293B">
                    <a:alpha val="100000"/>
                  </a:srgbClr>
                </a:solidFill>
                <a:latin typeface="Calibri"/>
              </a:rPr>
              <a:t><![CDATA[Expanding lesion with cortical thinning]]></a:t>
            </a:r>
            <a:br/>
            <a:r>
              <a:rPr lang="en-US" strike="noStrike" sz="1400" spc="0" u="none" cap="none">
                <a:solidFill>
                  <a:srgbClr val="1E293B">
                    <a:alpha val="100000"/>
                  </a:srgbClr>
                </a:solidFill>
                <a:latin typeface="Calibri"/>
              </a:rPr>
              <a:t><![CDATA[Giant cell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a:t>
            </a:r>
            <a:br/>
            <a:r>
              <a:rPr lang="en-US" strike="noStrike" sz="1400" spc="0" u="none" cap="none">
                <a:solidFill>
                  <a:srgbClr val="1E293B">
                    <a:alpha val="100000"/>
                  </a:srgbClr>
                </a:solidFill>
                <a:latin typeface="Calibri"/>
              </a:rPr>
              <a:t><![CDATA[Rapid growth with cortical destruction]]></a:t>
            </a:r>
            <a:br/>
            <a:r>
              <a:rPr lang="en-US" strike="noStrike" sz="1400" spc="0" u="none" cap="none">
                <a:solidFill>
                  <a:srgbClr val="1E293B">
                    <a:alpha val="100000"/>
                  </a:srgbClr>
                </a:solidFill>
                <a:latin typeface="Calibri"/>
              </a:rPr>
              <a:t><![CDATA[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of Tumour Spread]]></a:t>
            </a:r>
            <a:br/>
            <a:br/>
            <a:br/>
            <a:br/>
            <a:br/>
            <a:r>
              <a:rPr lang="en-US" strike="noStrike" sz="1400" spc="0" u="none" cap="none">
                <a:solidFill>
                  <a:srgbClr val="1E293B">
                    <a:alpha val="100000"/>
                  </a:srgbClr>
                </a:solidFill>
                <a:latin typeface="Calibri"/>
              </a:rPr>
              <a:t><![CDATA[Malignant tumours possess the ability to invade surrounding tissues and spread to distant organs. Tumour spread occurs through several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ocal invasion into adjacen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through blood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mphatic spread through lymphatic chann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p metastases within the sam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arcomas most commonly metastasize to the lungs through the bloodstr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2026-05-27T07:38:41Z</dcterms:created>
  <dcterms:modified xsi:type="dcterms:W3CDTF">2026-05-27T07:38:41Z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