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4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Young–Burgess — Pelvic Ring Mechanism]]></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a:t>
            </a:r>
            <a:br/>
            <a:r>
              <a:rPr lang="en-US" strike="noStrike" sz="1400" spc="0" u="none" cap="none">
                <a:solidFill>
                  <a:srgbClr val="1E293B">
                    <a:alpha val="100000"/>
                  </a:srgbClr>
                </a:solidFill>
                <a:latin typeface="Calibri"/>
              </a:rPr>
              <a:t><![CDATA[Ipsilateral pubic rami fractures + ipsilateral crescent fracture of the ilium (a fracture through the posterior ilium at the SI joint region — the `crescent` or `sacroiliac fracture-dislocation`); a portion of the posterior ilium remains attached to the sacrum (the crescent fragment) while the anterior ilium rotates internally; the posterior SI ligaments are partially intact (within the crescent fragment)]]></a:t>
            </a:r>
            <a:br/>
            <a:r>
              <a:rPr lang="en-US" strike="noStrike" sz="1400" spc="0" u="none" cap="none">
                <a:solidFill>
                  <a:srgbClr val="1E293B">
                    <a:alpha val="100000"/>
                  </a:srgbClr>
                </a:solidFill>
                <a:latin typeface="Calibri"/>
              </a:rPr>
              <a:t><![CDATA[Tile B2 (partially disrupted posterior ring)]]></a:t>
            </a:r>
            <a:br/>
            <a:r>
              <a:rPr lang="en-US" strike="noStrike" sz="1400" spc="0" u="none" cap="none">
                <a:solidFill>
                  <a:srgbClr val="1E293B">
                    <a:alpha val="100000"/>
                  </a:srgbClr>
                </a:solidFill>
                <a:latin typeface="Calibri"/>
              </a:rPr>
              <a:t><![CDATA[MODERATE — the crescent fracture partially disrupts the posterior ring; higher than LC I but lower than APC 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 (`Windswept pelvis` / Bucket-handle)]]></a:t>
            </a:r>
            <a:br/>
            <a:r>
              <a:rPr lang="en-US" strike="noStrike" sz="1400" spc="0" u="none" cap="none">
                <a:solidFill>
                  <a:srgbClr val="1E293B">
                    <a:alpha val="100000"/>
                  </a:srgbClr>
                </a:solidFill>
                <a:latin typeface="Calibri"/>
              </a:rPr>
              <a:t><![CDATA[The lateral compression on one side is of sufficient energy to push the contralateral hemipelvis outward — creating an ipsilateral LC injury AND a contralateral APC injury (external rotation); the pelvis is `windswept` — one side internally rotated, one side externally rotated; or a `bucket-handle` pattern where the anterior ring fragments rotate in the same direction as the posterior ring disruption on the same side]]></a:t>
            </a:r>
            <a:br/>
            <a:r>
              <a:rPr lang="en-US" strike="noStrike" sz="1400" spc="0" u="none" cap="none">
                <a:solidFill>
                  <a:srgbClr val="1E293B">
                    <a:alpha val="100000"/>
                  </a:srgbClr>
                </a:solidFill>
                <a:latin typeface="Calibri"/>
              </a:rPr>
              <a:t><![CDATA[Tile B3 (bilateral type B injuries)]]></a:t>
            </a:r>
            <a:br/>
            <a:r>
              <a:rPr lang="en-US" strike="noStrike" sz="1400" spc="0" u="none" cap="none">
                <a:solidFill>
                  <a:srgbClr val="1E293B">
                    <a:alpha val="100000"/>
                  </a:srgbClr>
                </a:solidFill>
                <a:latin typeface="Calibri"/>
              </a:rPr>
              <a:t><![CDATA[HIGH — the combined bilateral injury pattern creates significant haemorrhage risk; both the compressed and expanded sides contribute; the windswept pattern is particularly prone to significant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VS (single subtype)]]></a:t>
            </a:r>
            <a:br/>
            <a:r>
              <a:rPr lang="en-US" strike="noStrike" sz="1400" spc="0" u="none" cap="none">
                <a:solidFill>
                  <a:srgbClr val="1E293B">
                    <a:alpha val="100000"/>
                  </a:srgbClr>
                </a:solidFill>
                <a:latin typeface="Calibri"/>
              </a:rPr>
              <a:t><![CDATA[Axial loading through one lower extremity (fall from height landing on one foot, or an upward force through the lower extremity); the hemipelvis is driven superiorly relative to the sacrum and the contralateral pelvis; ALL stabilising structures are disrupted (ALL posterior SI ligaments + sacrospinous + sacrotuberous)]]></a:t>
            </a:r>
            <a:br/>
            <a:r>
              <a:rPr lang="en-US" strike="noStrike" sz="1400" spc="0" u="none" cap="none">
                <a:solidFill>
                  <a:srgbClr val="1E293B">
                    <a:alpha val="100000"/>
                  </a:srgbClr>
                </a:solidFill>
                <a:latin typeface="Calibri"/>
              </a:rPr>
              <a:t><![CDATA[The hemipelvis migrates SUPERIORLY on the side of the axial loading; pubic symphysis or rami disruption anteriorly + SI joint or sacral fracture (Zone II/III sacral fracture) posteriorly; limb length discrepancy on the affected side (the hemipelvis has shifted superiorly); the superior migration of the hemipelvis is visible on the AP pelvis X-ray as a stepped iliac crest]]></a:t>
            </a:r>
            <a:br/>
            <a:r>
              <a:rPr lang="en-US" strike="noStrike" sz="1400" spc="0" u="none" cap="none">
                <a:solidFill>
                  <a:srgbClr val="1E293B">
                    <a:alpha val="100000"/>
                  </a:srgbClr>
                </a:solidFill>
                <a:latin typeface="Calibri"/>
              </a:rPr>
              <a:t><![CDATA[Tile C (completely unstable)]]></a:t>
            </a:r>
            <a:br/>
            <a:r>
              <a:rPr lang="en-US" strike="noStrike" sz="1400" spc="0" u="none" cap="none">
                <a:solidFill>
                  <a:srgbClr val="1E293B">
                    <a:alpha val="100000"/>
                  </a:srgbClr>
                </a:solidFill>
                <a:latin typeface="Calibri"/>
              </a:rPr>
              <a:t><![CDATA[VERY HIGH — vertical shear injuries carry the HIGHEST mortality of any pelvic ring injury pattern; ALL posterior stabilisers are disrupted; massive presacral venous plexus haemorrhage + superior gluteal artery injury; the superior migration of the hemipelvis dramatically increases the retroperitoneal pelvic space; bilateral sacral fractures in the VS pattern create `spinopelvic di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 (Combined Mechanism)]]></a:t>
            </a:r>
            <a:br/>
            <a:r>
              <a:rPr lang="en-US" strike="noStrike" sz="1400" spc="0" u="none" cap="none">
                <a:solidFill>
                  <a:srgbClr val="1E293B">
                    <a:alpha val="100000"/>
                  </a:srgbClr>
                </a:solidFill>
                <a:latin typeface="Calibri"/>
              </a:rPr>
              <a:t><![CDATA[CM]]></a:t>
            </a:r>
            <a:br/>
            <a:r>
              <a:rPr lang="en-US" strike="noStrike" sz="1400" spc="0" u="none" cap="none">
                <a:solidFill>
                  <a:srgbClr val="1E293B">
                    <a:alpha val="100000"/>
                  </a:srgbClr>
                </a:solidFill>
                <a:latin typeface="Calibri"/>
              </a:rPr>
              <a:t><![CDATA[A combination of two or more of the above mechanisms; the fracture pattern cannot be classified as purely one mechanism; typically from complex polytrauma with multiple force vectors]]></a:t>
            </a:r>
            <a:br/>
            <a:r>
              <a:rPr lang="en-US" strike="noStrike" sz="1400" spc="0" u="none" cap="none">
                <a:solidFill>
                  <a:srgbClr val="1E293B">
                    <a:alpha val="100000"/>
                  </a:srgbClr>
                </a:solidFill>
                <a:latin typeface="Calibri"/>
              </a:rPr>
              <a:t><![CDATA[Complex fracture pattern with elements of LC + APC or VS + APC; may be bilateral with different mechanisms on each side]]></a:t>
            </a:r>
            <a:br/>
            <a:r>
              <a:rPr lang="en-US" strike="noStrike" sz="1400" spc="0" u="none" cap="none">
                <a:solidFill>
                  <a:srgbClr val="1E293B">
                    <a:alpha val="100000"/>
                  </a:srgbClr>
                </a:solidFill>
                <a:latin typeface="Calibri"/>
              </a:rPr>
              <a:t><![CDATA[Tile C (usually)]]></a:t>
            </a:r>
            <a:br/>
            <a:r>
              <a:rPr lang="en-US" strike="noStrike" sz="1400" spc="0" u="none" cap="none">
                <a:solidFill>
                  <a:srgbClr val="1E293B">
                    <a:alpha val="100000"/>
                  </a:srgbClr>
                </a:solidFill>
                <a:latin typeface="Calibri"/>
              </a:rPr>
              <a:t><![CDATA[Variable — typically HIGH; the combination of opening (APC) and shear (VS) elements creates significant haemorrhage risk; management follows the principles for the most unstable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ppropriateness by Young-Burgess Pattern]]></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Binder Appropriateness]]></a:t>
            </a:r>
            <a:br/>
            <a:r>
              <a:rPr lang="en-US" strike="noStrike" sz="1400" spc="0" u="none" cap="none">
                <a:solidFill>
                  <a:srgbClr val="1E293B">
                    <a:alpha val="100000"/>
                  </a:srgbClr>
                </a:solidFill>
                <a:latin typeface="Calibri"/>
              </a:rPr>
              <a:t><![CDATA[Rationa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II (open book)]]></a:t>
            </a:r>
            <a:br/>
            <a:r>
              <a:rPr lang="en-US" strike="noStrike" sz="1400" spc="0" u="none" cap="none">
                <a:solidFill>
                  <a:srgbClr val="1E293B">
                    <a:alpha val="100000"/>
                  </a:srgbClr>
                </a:solidFill>
                <a:latin typeface="Calibri"/>
              </a:rPr>
              <a:t><![CDATA[HIGHLY EFFECTIVE — the ideal indication for pelvic binder]]></a:t>
            </a:r>
            <a:br/>
            <a:r>
              <a:rPr lang="en-US" strike="noStrike" sz="1400" spc="0" u="none" cap="none">
                <a:solidFill>
                  <a:srgbClr val="1E293B">
                    <a:alpha val="100000"/>
                  </a:srgbClr>
                </a:solidFill>
                <a:latin typeface="Calibri"/>
              </a:rPr>
              <a:t><![CDATA[Binder closes the `book` — reduces the pelvic volume, approximates the hemipelves, and tamponades venous haemorrhage from the presacral plexus; placed at the greater trochanter level; reduces bleeding by reducing the space for haema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a:t>
            </a:r>
            <a:br/>
            <a:r>
              <a:rPr lang="en-US" strike="noStrike" sz="1400" spc="0" u="none" cap="none">
                <a:solidFill>
                  <a:srgbClr val="1E293B">
                    <a:alpha val="100000"/>
                  </a:srgbClr>
                </a:solidFill>
                <a:latin typeface="Calibri"/>
              </a:rPr>
              <a:t><![CDATA[LIMITED BENEFIT (or may worsen)]]></a:t>
            </a:r>
            <a:br/>
            <a:r>
              <a:rPr lang="en-US" strike="noStrike" sz="1400" spc="0" u="none" cap="none">
                <a:solidFill>
                  <a:srgbClr val="1E293B">
                    <a:alpha val="100000"/>
                  </a:srgbClr>
                </a:solidFill>
                <a:latin typeface="Calibri"/>
              </a:rPr>
              <a:t><![CDATA[The hemipelvis is already internally rotated in an LC injury — further compression with a binder may increase the internal rotation and COMPRESS the fractured hemipelvis further; the pelvic volume is already reduced in LC injuries; a binder provides modest benefit for LC I/II (stabilisation) but does NOT reduce haemorrhage in the same way as for APC; in LC injuries, the haemorrhage tends to self-tamponade because the pelvis is `cl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PARTIAL BENEFIT (reduces rotation but not vertical translation)]]></a:t>
            </a:r>
            <a:br/>
            <a:r>
              <a:rPr lang="en-US" strike="noStrike" sz="1400" spc="0" u="none" cap="none">
                <a:solidFill>
                  <a:srgbClr val="1E293B">
                    <a:alpha val="100000"/>
                  </a:srgbClr>
                </a:solidFill>
                <a:latin typeface="Calibri"/>
              </a:rPr>
              <a:t><![CDATA[A binder can reduce the rotational component of VS injuries but CANNOT reduce the vertical migration of the hemipelvis; vertical shear injuries require definitive posterior ring fixation (IS screw) for vertical stability; the binder provides temporary rotational stability while the patient is resuscitated and prepared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Young-Burgess: APC (anteroposterior compression — opens pelvis, external rotation); LC (lateral compression — closes pelvis, internal rotation); VS (vertical shear — superior migration); CM (combined); APC III and VS = highest haemorrhage risk and highest mort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vs LC haemorrhage difference: APC opens the pelvis = increases pelvic volume = more space for haemorrhage = higher bleeding risk; LC closes the pelvis = decreases volume = self-tamponades = lower bleeding risk; this explains why APC injuries need binders and are more haemorrhagically danger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Young JW, Burgess AR. Radiologic Management of Pelvic Ring Fractures. Urban & Schwarzenberg. 1987.]]></a:t>
            </a:r>
            <a:br/>
            <a:r>
              <a:rPr lang="en-US" strike="noStrike" sz="1200" spc="0" u="none" cap="none">
                <a:solidFill>
                  <a:srgbClr val="1E293B">
                    <a:alpha val="100000"/>
                  </a:srgbClr>
                </a:solidFill>
                <a:latin typeface="Calibri"/>
              </a:rPr>
              <a:t><![CDATA[Burgess AR et al. Pelvic ring disruptions — effective classification system and treatment protocols. J Trauma. 1990;30(7):848–856.]]></a:t>
            </a:r>
            <a:br/>
            <a:r>
              <a:rPr lang="en-US" strike="noStrike" sz="1200" spc="0" u="none" cap="none">
                <a:solidFill>
                  <a:srgbClr val="1E293B">
                    <a:alpha val="100000"/>
                  </a:srgbClr>
                </a:solidFill>
                <a:latin typeface="Calibri"/>
              </a:rPr>
              <a:t><![CDATA[Tile M. Pelvic ring fractures — should they be fixed? J Bone Joint Surg Br. 1988.]]></a:t>
            </a:r>
            <a:br/>
            <a:r>
              <a:rPr lang="en-US" strike="noStrike" sz="1200" spc="0" u="none" cap="none">
                <a:solidFill>
                  <a:srgbClr val="1E293B">
                    <a:alpha val="100000"/>
                  </a:srgbClr>
                </a:solidFill>
                <a:latin typeface="Calibri"/>
              </a:rPr>
              <a:t><![CDATA[Gruen GS et al. The acute management of hemodynamically unstable multiple trauma patients with pelvic ring disruptions. J Trauma. 1994.]]></a:t>
            </a:r>
            <a:br/>
            <a:r>
              <a:rPr lang="en-US" strike="noStrike" sz="1200" spc="0" u="none" cap="none">
                <a:solidFill>
                  <a:srgbClr val="1E293B">
                    <a:alpha val="100000"/>
                  </a:srgbClr>
                </a:solidFill>
                <a:latin typeface="Calibri"/>
              </a:rPr>
              <a:t><![CDATA[Pohlemann T et al. Outcome after pelvic ring injuries. Injury. 1996.]]></a:t>
            </a:r>
            <a:br/>
            <a:r>
              <a:rPr lang="en-US" strike="noStrike" sz="1200" spc="0" u="none" cap="none">
                <a:solidFill>
                  <a:srgbClr val="1E293B">
                    <a:alpha val="100000"/>
                  </a:srgbClr>
                </a:solidFill>
                <a:latin typeface="Calibri"/>
              </a:rPr>
              <a:t><![CDATA[Dyer GS, Vrahas MS. Review of the pathophysiology and acute management of haemorrhage in pelvic fracture. Injury.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Young-Bur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PC I–III: progressive symphysis/SI disruption (III complete). LC I–III: sacral compression → crescent fx → windswept (bilateral). VS: vertical shear; CM: combined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Young–Burgess — Pelvic Ring Mechanism]]></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Based Classification]]></a:t>
            </a:r>
            <a:br/>
            <a:br/>
            <a:r>
              <a:rPr lang="en-US" strike="noStrike" sz="1400" spc="0" u="none" cap="none">
                <a:solidFill>
                  <a:srgbClr val="1E293B">
                    <a:alpha val="100000"/>
                  </a:srgbClr>
                </a:solidFill>
                <a:latin typeface="Calibri"/>
              </a:rPr>
              <a:t><![CDATA[The Young-Burgess classification of pelvic ring fractures, developed by John Young and Alan Burgess in 1987, is a mechanism-based system that classifies pelvic ring injuries according to the direction of the deforming force applied to the pelvis. While the Tile classification grades injuries by stability (based on the posterior SI complex integrity), the Young-Burgess system describes HOW the injury occurred (anteroposterior compression, lateral compression, vertical shear, or combined mechanisms) and links the fracture pattern directly to the mechanism of injury. The Young-Burgess classification is valuable because: (1) it correlates the fracture pattern with the likely haemorrhage risk (different mechanisms produce different pelvic volume changes with different bleeding implications); (2) it helps predict associated injuries based on the mechanism; (3) it guides acute management (particularly the appropriateness of pelvic binder application for specif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onship to Tile classification: the Young-Burgess and Tile classifications are complementary — they describe the same injuries from different perspectives; APC (anteroposterior compression) injuries correspond to Tile B1 (APC I/II) and C1 (APC III); LC (lateral compression) injuries correspond to Tile B2; VS (vertical shear) injuries correspond to Tile C; combined mechanism (CM) injuries correspond to complex Tile C or B3 patterns; understanding both systems is expected for comprehensive pelvic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Burgess Classification — APC, LC, VS, CM]]></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Tile Equivalent]]></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Anteroposterior Compression)]]></a:t>
            </a:r>
            <a:br/>
            <a:r>
              <a:rPr lang="en-US" strike="noStrike" sz="1400" spc="0" u="none" cap="none">
                <a:solidFill>
                  <a:srgbClr val="1E293B">
                    <a:alpha val="100000"/>
                  </a:srgbClr>
                </a:solidFill>
                <a:latin typeface="Calibri"/>
              </a:rPr>
              <a:t><![CDATA[APC I]]></a:t>
            </a:r>
            <a:br/>
            <a:r>
              <a:rPr lang="en-US" strike="noStrike" sz="1400" spc="0" u="none" cap="none">
                <a:solidFill>
                  <a:srgbClr val="1E293B">
                    <a:alpha val="100000"/>
                  </a:srgbClr>
                </a:solidFill>
                <a:latin typeface="Calibri"/>
              </a:rPr>
              <a:t><![CDATA[Direct anteroposterior compression on the pelvis (head-on collision, crushing injury, pedestrian struck from the front); the pelvis `opens` like a book as the hemipelves rotate externally (external rotation mechanism)]]></a:t>
            </a:r>
            <a:br/>
            <a:r>
              <a:rPr lang="en-US" strike="noStrike" sz="1400" spc="0" u="none" cap="none">
                <a:solidFill>
                  <a:srgbClr val="1E293B">
                    <a:alpha val="100000"/>
                  </a:srgbClr>
                </a:solidFill>
                <a:latin typeface="Calibri"/>
              </a:rPr>
              <a:t><![CDATA[Symphysis diastasis <2.5 cm; the anterior SI ligaments are stretched or partially torn but intact; no posterior ring disruption; the pelvic floor ligaments (sacrospinous, sacrotuberous) are intact]]></a:t>
            </a:r>
            <a:br/>
            <a:r>
              <a:rPr lang="en-US" strike="noStrike" sz="1400" spc="0" u="none" cap="none">
                <a:solidFill>
                  <a:srgbClr val="1E293B">
                    <a:alpha val="100000"/>
                  </a:srgbClr>
                </a:solidFill>
                <a:latin typeface="Calibri"/>
              </a:rPr>
              <a:t><![CDATA[Tile A (symphysis diastasis <2.5 cm) or borderline B1]]></a:t>
            </a:r>
            <a:br/>
            <a:r>
              <a:rPr lang="en-US" strike="noStrike" sz="1400" spc="0" u="none" cap="none">
                <a:solidFill>
                  <a:srgbClr val="1E293B">
                    <a:alpha val="100000"/>
                  </a:srgbClr>
                </a:solidFill>
                <a:latin typeface="Calibri"/>
              </a:rPr>
              <a:t><![CDATA[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a:t>
            </a:r>
            <a:br/>
            <a:r>
              <a:rPr lang="en-US" strike="noStrike" sz="1400" spc="0" u="none" cap="none">
                <a:solidFill>
                  <a:srgbClr val="1E293B">
                    <a:alpha val="100000"/>
                  </a:srgbClr>
                </a:solidFill>
                <a:latin typeface="Calibri"/>
              </a:rPr>
              <a:t><![CDATA[Symphysis diastasis >2.5 cm; anterior SI ligaments TORN; sacrospinous and sacrotuberous ligaments TORN; posterior SI ligaments INTACT → hemipelvis externally rotated but NOT vertically displaced; the `classic open book` injury]]></a:t>
            </a:r>
            <a:br/>
            <a:r>
              <a:rPr lang="en-US" strike="noStrike" sz="1400" spc="0" u="none" cap="none">
                <a:solidFill>
                  <a:srgbClr val="1E293B">
                    <a:alpha val="100000"/>
                  </a:srgbClr>
                </a:solidFill>
                <a:latin typeface="Calibri"/>
              </a:rPr>
              <a:t><![CDATA[Tile B1 (rotationally unstable, vertically stable)]]></a:t>
            </a:r>
            <a:br/>
            <a:r>
              <a:rPr lang="en-US" strike="noStrike" sz="1400" spc="0" u="none" cap="none">
                <a:solidFill>
                  <a:srgbClr val="1E293B">
                    <a:alpha val="100000"/>
                  </a:srgbClr>
                </a:solidFill>
                <a:latin typeface="Calibri"/>
              </a:rPr>
              <a:t><![CDATA[MODERATE-HIGH — pelvic volume is increased by the external rotation of the hemipelvis; venous haemorrhage from presacral plexus; PELVIC BINDER is the immediate management; binder closes the book, reduces volume, tamponades venous 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a:t>
            </a:r>
            <a:br/>
            <a:r>
              <a:rPr lang="en-US" strike="noStrike" sz="1400" spc="0" u="none" cap="none">
                <a:solidFill>
                  <a:srgbClr val="1E293B">
                    <a:alpha val="100000"/>
                  </a:srgbClr>
                </a:solidFill>
                <a:latin typeface="Calibri"/>
              </a:rPr>
              <a:t><![CDATA[Symphysis diastasis + complete anterior ring disruption + ALL SI ligaments disrupted (anterior + posterior SI + sacrospinous + sacrotuberous); the hemipelvis is completely unstable (rotationally AND vertically); equivalent to a complete SI joint dislocation]]></a:t>
            </a:r>
            <a:br/>
            <a:r>
              <a:rPr lang="en-US" strike="noStrike" sz="1400" spc="0" u="none" cap="none">
                <a:solidFill>
                  <a:srgbClr val="1E293B">
                    <a:alpha val="100000"/>
                  </a:srgbClr>
                </a:solidFill>
                <a:latin typeface="Calibri"/>
              </a:rPr>
              <a:t><![CDATA[Tile C1 (completely unstable)]]></a:t>
            </a:r>
            <a:br/>
            <a:r>
              <a:rPr lang="en-US" strike="noStrike" sz="1400" spc="0" u="none" cap="none">
                <a:solidFill>
                  <a:srgbClr val="1E293B">
                    <a:alpha val="100000"/>
                  </a:srgbClr>
                </a:solidFill>
                <a:latin typeface="Calibri"/>
              </a:rPr>
              <a:t><![CDATA[VERY HIGH — the highest haemorrhage risk of the APC subtypes; both the presacral venous plexus (massive venous haemorrhage from the widely opened pelvic space) and the superior gluteal artery may be torn; pelvic binder + packing + angioembolisation may all b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Lateral Compression)]]></a:t>
            </a:r>
            <a:br/>
            <a:r>
              <a:rPr lang="en-US" strike="noStrike" sz="1400" spc="0" u="none" cap="none">
                <a:solidFill>
                  <a:srgbClr val="1E293B">
                    <a:alpha val="100000"/>
                  </a:srgbClr>
                </a:solidFill>
                <a:latin typeface="Calibri"/>
              </a:rPr>
              <a:t><![CDATA[LC I]]></a:t>
            </a:r>
            <a:br/>
            <a:r>
              <a:rPr lang="en-US" strike="noStrike" sz="1400" spc="0" u="none" cap="none">
                <a:solidFill>
                  <a:srgbClr val="1E293B">
                    <a:alpha val="100000"/>
                  </a:srgbClr>
                </a:solidFill>
                <a:latin typeface="Calibri"/>
              </a:rPr>
              <a:t><![CDATA[A lateral force applied to one side of the pelvis (T-bone collision, pedestrian struck from the side, falling onto the side); the hemipelvis rotates internally (medially); the `book is closed` — the pelvic volume DECREASES (unlike APC which opens); the pelvic contents are compressed, not expanded]]></a:t>
            </a:r>
            <a:br/>
            <a:r>
              <a:rPr lang="en-US" strike="noStrike" sz="1400" spc="0" u="none" cap="none">
                <a:solidFill>
                  <a:srgbClr val="1E293B">
                    <a:alpha val="100000"/>
                  </a:srgbClr>
                </a:solidFill>
                <a:latin typeface="Calibri"/>
              </a:rPr>
              <a:t><![CDATA[Horizontal pubic rami fractures (ipsilateral) + ipsilateral sacral ala compression fracture (the sacral ala is compressed/impacted on the side of the direct blow — Zone I sacral fracture); the posterior ring is partially disrupted by the sacral compression but is relatively stable]]></a:t>
            </a:r>
            <a:br/>
            <a:r>
              <a:rPr lang="en-US" strike="noStrike" sz="1400" spc="0" u="none" cap="none">
                <a:solidFill>
                  <a:srgbClr val="1E293B">
                    <a:alpha val="100000"/>
                  </a:srgbClr>
                </a:solidFill>
                <a:latin typeface="Calibri"/>
              </a:rPr>
              <a:t><![CDATA[Tile B2 (rotationally unstable, vertically stable)]]></a:t>
            </a:r>
            <a:br/>
            <a:r>
              <a:rPr lang="en-US" strike="noStrike" sz="1400" spc="0" u="none" cap="none">
                <a:solidFill>
                  <a:srgbClr val="1E293B">
                    <a:alpha val="100000"/>
                  </a:srgbClr>
                </a:solidFill>
                <a:latin typeface="Calibri"/>
              </a:rPr>
              <a:t><![CDATA[LOW-MODERATE — pelvic volume is REDUCED by internal rotation; venous haemorrhage tends to tamponade in the closed space; LC injuries have LOWER haemorrhage risk than APC injuries because the pelvis is compressed (closed) rather than ope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2026-06-10T10:42:49Z</dcterms:created>
  <dcterms:modified xsi:type="dcterms:W3CDTF">2026-06-10T10:42:49Z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