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presProps" Target="presProps.xml"/>
  <Relationship Id="rId17" Type="http://schemas.openxmlformats.org/officeDocument/2006/relationships/viewProps" Target="viewProps.xml"/>
  <Relationship Id="rId1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2666" r:id="rId1"/>
  </p:sldLayoutIdLst>
  <p:txStyles>
    <p:titleStyle>
      <a:lvl1pPr algn="ctr">
        <a:defRPr sz="4400" kern="1200">
          <a:solidFill>
            <a:schemeClr val="lt1"/>
          </a:solidFill>
        </a:defRPr>
      </a:lvl1pPr>
      <a:extLst/>
    </p:titleStyle>
    <p:bodyStyle>
      <a:lvl1pPr algn="ctr" indent="-342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1220">
            <a:alpha val="100000"/>
          </a:srgbClr>
        </a:solidFill>
      </p:bgPr>
    </p:bg>
    <p:spTree>
      <p:nvGrpSpPr>
        <p:cNvPr id="1" name=""/>
        <p:cNvGrpSpPr/>
        <p:nvPr/>
      </p:nvGrpSpPr>
      <p:grpSpPr>
        <a:xfrm>
          <a:off x="523875" y="266700"/>
          <a:ext cx="8620125" cy="4953000"/>
          <a:chOff x="523875" y="266700"/>
          <a:chExt cx="8620125" cy="4953000"/>
        </a:xfrm>
      </p:grpSpPr>
      <p:sp>
        <p:nvSpPr>
          <p:cNvPr id="2" name=""/>
          <p:cNvSpPr txBox="1"/>
          <p:nvPr/>
        </p:nvSpPr>
        <p:spPr>
          <a:xfrm>
            <a:off x="523875" y="266700"/>
            <a:ext cx="2857500" cy="2667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b="1" strike="noStrike" sz="1100" spc="0" u="none" cap="none">
                <a:solidFill>
                  <a:srgbClr val="2563EB">
                    <a:alpha val="100000"/>
                  </a:srgbClr>
                </a:solidFill>
                <a:latin typeface="Calibri"/>
              </a:rPr>
              <a:t><![CDATA[ORTHONOTES]]></a:t>
            </a:r>
          </a:p>
        </p:txBody>
      </p:sp>
      <p:sp>
        <p:nvSpPr>
          <p:cNvPr id="3" name=""/>
          <p:cNvSpPr txBox="1"/>
          <p:nvPr/>
        </p:nvSpPr>
        <p:spPr>
          <a:xfrm>
            <a:off x="523875" y="571500"/>
            <a:ext cx="285750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900" spc="0" u="none" cap="none">
                <a:solidFill>
                  <a:srgbClr val="94A3B8">
                    <a:alpha val="100000"/>
                  </a:srgbClr>
                </a:solidFill>
                <a:latin typeface="Calibri"/>
              </a:rPr>
              <a:t><![CDATA[TRAUMA]]></a:t>
            </a:r>
          </a:p>
        </p:txBody>
      </p:sp>
      <p:sp>
        <p:nvSpPr>
          <p:cNvPr id="4" name=""/>
          <p:cNvSpPr txBox="1"/>
          <p:nvPr/>
        </p:nvSpPr>
        <p:spPr>
          <a:xfrm>
            <a:off x="523875" y="1524000"/>
            <a:ext cx="8096250" cy="20955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b="1" strike="noStrike" sz="3600" spc="0" u="none" cap="none">
                <a:solidFill>
                  <a:srgbClr val="FFFFFF">
                    <a:alpha val="100000"/>
                  </a:srgbClr>
                </a:solidFill>
                <a:latin typeface="Calibri"/>
              </a:rPr>
              <a:t><![CDATA[Acetabular Fractures — Letournel]]></a:t>
            </a:r>
          </a:p>
        </p:txBody>
      </p:sp>
      <p:sp>
        <p:nvSpPr>
          <p:cNvPr id="5" name=""/>
          <p:cNvSpPr txBox="1"/>
          <p:nvPr/>
        </p:nvSpPr>
        <p:spPr>
          <a:xfrm>
            <a:off x="523875" y="4686300"/>
            <a:ext cx="8096250" cy="2667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strike="noStrike" sz="1000" spc="0" u="none" cap="none">
                <a:solidFill>
                  <a:srgbClr val="94A3B8">
                    <a:alpha val="100000"/>
                  </a:srgbClr>
                </a:solidFill>
                <a:latin typeface="Calibri"/>
              </a:rPr>
              <a:t><![CDATA[The Orthopaedic Knowledge Network  •  orthonotes.i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5F9">
            <a:alpha val="100000"/>
          </a:srgbClr>
        </a:solidFill>
      </p:bgPr>
    </p:bg>
    <p:spTree>
      <p:nvGrpSpPr>
        <p:cNvPr id="1" name=""/>
        <p:cNvGrpSpPr/>
        <p:nvPr/>
      </p:nvGrpSpPr>
      <p:grpSpPr>
        <a:xfrm>
          <a:off x="0" y="342900"/>
          <a:ext cx="8953500" cy="5086350"/>
          <a:chOff x="0" y="342900"/>
          <a:chExt cx="8953500" cy="5086350"/>
        </a:xfrm>
      </p:grpSpPr>
      <p:sp>
        <p:nvSpPr>
          <p:cNvPr id="2" name=""/>
          <p:cNvSpPr txBox="1"/>
          <p:nvPr/>
        </p:nvSpPr>
        <p:spPr>
          <a:xfrm>
            <a:off x="523875" y="342900"/>
            <a:ext cx="8096250" cy="4191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b="1" strike="noStrike" sz="2600" spc="0" u="none" cap="none">
                <a:solidFill>
                  <a:srgbClr val="2563EB">
                    <a:alpha val="100000"/>
                  </a:srgbClr>
                </a:solidFill>
                <a:latin typeface="Calibri"/>
              </a:rPr>
              <a:t><![CDATA[Overview]]></a:t>
            </a:r>
          </a:p>
        </p:txBody>
      </p:sp>
      <p:sp>
        <p:nvSpPr>
          <p:cNvPr id="3" name=""/>
          <p:cNvSpPr txBox="1"/>
          <p:nvPr/>
        </p:nvSpPr>
        <p:spPr>
          <a:xfrm>
            <a:off x="523875" y="914400"/>
            <a:ext cx="8096250" cy="3714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500" spc="0" u="none" cap="none">
                <a:solidFill>
                  <a:srgbClr val="1E293B">
                    <a:alpha val="100000"/>
                  </a:srgbClr>
                </a:solidFill>
                <a:latin typeface="Calibri"/>
              </a:rPr>
              <a:t><![CDATA[Elementary: PW, PC, AW, AC, Transverse. Associated: PC+PW, Trans+PW, T-type, AC+PHT, Both-column. Views: Judet + CT 3D. Approaches: KL (post), Ilioinguinal/Stoppa (ant). Goal: anatomical reduction ≤2 mm dome.]]></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Overview]]></a:t>
            </a:r>
            <a:br/>
            <a:br/>
            <a:br/>
            <a:r>
              <a:rPr lang="en-US" strike="noStrike" sz="1400" spc="0" u="none" cap="none">
                <a:solidFill>
                  <a:srgbClr val="1E293B">
                    <a:alpha val="100000"/>
                  </a:srgbClr>
                </a:solidFill>
                <a:latin typeface="Calibri"/>
              </a:rPr>
              <a:t><![CDATA[Acetabular fractures are serious injuries involving the articular socket of the hip joint. These fractures usually occur following high-energy trauma such as road traffic accidents or falls from height. In elderly individuals with osteoporotic bone, acetabular fractures may occur after low-energy mechanisms such as simple falls.]]></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he acetabulum is a complex three-dimensional structure that forms the socket for the femoral head. Accurate reduction of the articular surface is critical for restoring hip joint congruity and preventing post-traumatic arthritis. Because of this complexity, acetabular fractures require careful classification, detailed imaging, and often surgical management.]]></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he most widely used classification system for acetabular fractures was developed by Letournel and Judet. This system categorizes fractures based on the involvement of the anterior and posterior columns of the acetabulum.]]></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natomy of the Acetabulum]]></a:t>
            </a:r>
            <a:br/>
            <a:br/>
            <a:br/>
            <a:r>
              <a:rPr lang="en-US" strike="noStrike" sz="1400" spc="0" u="none" cap="none">
                <a:solidFill>
                  <a:srgbClr val="1E293B">
                    <a:alpha val="100000"/>
                  </a:srgbClr>
                </a:solidFill>
                <a:latin typeface="Calibri"/>
              </a:rPr>
              <a:t><![CDATA[The acetabulum is formed by the fusion of three bones: the ilium, ischium, and pubis. These bones converge to form a deep socket that articulates with the femoral head to form the hip joint.]]></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nterior column – formed by pubis and anterior ilium]]></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Posterior column – formed by ischium]]></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cetabular dome – weight-bearing portio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cetabular fossa – central non-articular area]]></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he acetabulum can be conceptualized as an inverted Y structure consisting of anterior and posterior columns. Disruption of these columns determines the pattern and stability of acetabular fractures.]]></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Mechanism of Injury]]></a:t>
            </a:r>
            <a:br/>
            <a:br/>
            <a:br/>
            <a:r>
              <a:rPr lang="en-US" strike="noStrike" sz="1400" spc="0" u="none" cap="none">
                <a:solidFill>
                  <a:srgbClr val="1E293B">
                    <a:alpha val="100000"/>
                  </a:srgbClr>
                </a:solidFill>
                <a:latin typeface="Calibri"/>
              </a:rPr>
              <a:t><![CDATA[Most acetabular fractures occur due to high-energy trauma that transmits force from the femoral head into the acetabulum.]]></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Road traffic accidents (dashboard injurie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Fall from height]]></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rush injurie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Low-energy falls in elderly osteoporotic patient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he classic mechanism is a dashboard injury in which the flexed knee strikes the dashboard during a collision, transmitting force along the femur to the acetabulum.]]></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7]]></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Letournel Classification]]></a:t>
            </a:r>
            <a:br/>
            <a:br/>
            <a:br/>
            <a:r>
              <a:rPr lang="en-US" strike="noStrike" sz="1400" spc="0" u="none" cap="none">
                <a:solidFill>
                  <a:srgbClr val="1E293B">
                    <a:alpha val="100000"/>
                  </a:srgbClr>
                </a:solidFill>
                <a:latin typeface="Calibri"/>
              </a:rPr>
              <a:t><![CDATA[The Letournel classification divides acetabular fractures into five elementary patterns and five associated pattern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Type]]></a:t>
            </a:r>
            <a:br/>
            <a:r>
              <a:rPr lang="en-US" strike="noStrike" sz="1400" spc="0" u="none" cap="none">
                <a:solidFill>
                  <a:srgbClr val="1E293B">
                    <a:alpha val="100000"/>
                  </a:srgbClr>
                </a:solidFill>
                <a:latin typeface="Calibri"/>
              </a:rPr>
              <a:t><![CDATA[Fracture Patter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lementary]]></a:t>
            </a:r>
            <a:br/>
            <a:r>
              <a:rPr lang="en-US" strike="noStrike" sz="1400" spc="0" u="none" cap="none">
                <a:solidFill>
                  <a:srgbClr val="1E293B">
                    <a:alpha val="100000"/>
                  </a:srgbClr>
                </a:solidFill>
                <a:latin typeface="Calibri"/>
              </a:rPr>
              <a:t><![CDATA[Posterior wall fracture]]></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lementary]]></a:t>
            </a:r>
            <a:br/>
            <a:r>
              <a:rPr lang="en-US" strike="noStrike" sz="1400" spc="0" u="none" cap="none">
                <a:solidFill>
                  <a:srgbClr val="1E293B">
                    <a:alpha val="100000"/>
                  </a:srgbClr>
                </a:solidFill>
                <a:latin typeface="Calibri"/>
              </a:rPr>
              <a:t><![CDATA[Posterior column fracture]]></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lementary]]></a:t>
            </a:r>
            <a:br/>
            <a:r>
              <a:rPr lang="en-US" strike="noStrike" sz="1400" spc="0" u="none" cap="none">
                <a:solidFill>
                  <a:srgbClr val="1E293B">
                    <a:alpha val="100000"/>
                  </a:srgbClr>
                </a:solidFill>
                <a:latin typeface="Calibri"/>
              </a:rPr>
              <a:t><![CDATA[Anterior wall fracture]]></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lementary]]></a:t>
            </a:r>
            <a:br/>
            <a:r>
              <a:rPr lang="en-US" strike="noStrike" sz="1400" spc="0" u="none" cap="none">
                <a:solidFill>
                  <a:srgbClr val="1E293B">
                    <a:alpha val="100000"/>
                  </a:srgbClr>
                </a:solidFill>
                <a:latin typeface="Calibri"/>
              </a:rPr>
              <a:t><![CDATA[Anterior column fracture]]></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lementary]]></a:t>
            </a:r>
            <a:br/>
            <a:r>
              <a:rPr lang="en-US" strike="noStrike" sz="1400" spc="0" u="none" cap="none">
                <a:solidFill>
                  <a:srgbClr val="1E293B">
                    <a:alpha val="100000"/>
                  </a:srgbClr>
                </a:solidFill>
                <a:latin typeface="Calibri"/>
              </a:rPr>
              <a:t><![CDATA[Transverse fracture]]></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a:t>
            </a:r>
            <a:br/>
            <a:r>
              <a:rPr lang="en-US" strike="noStrike" sz="1400" spc="0" u="none" cap="none">
                <a:solidFill>
                  <a:srgbClr val="1E293B">
                    <a:alpha val="100000"/>
                  </a:srgbClr>
                </a:solidFill>
                <a:latin typeface="Calibri"/>
              </a:rPr>
              <a:t><![CDATA[Posterior column with posterior wall]]></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a:t>
            </a:r>
            <a:br/>
            <a:r>
              <a:rPr lang="en-US" strike="noStrike" sz="1400" spc="0" u="none" cap="none">
                <a:solidFill>
                  <a:srgbClr val="1E293B">
                    <a:alpha val="100000"/>
                  </a:srgbClr>
                </a:solidFill>
                <a:latin typeface="Calibri"/>
              </a:rPr>
              <a:t><![CDATA[Transverse with posterior wall]]></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a:t>
            </a:r>
            <a:br/>
            <a:r>
              <a:rPr lang="en-US" strike="noStrike" sz="1400" spc="0" u="none" cap="none">
                <a:solidFill>
                  <a:srgbClr val="1E293B">
                    <a:alpha val="100000"/>
                  </a:srgbClr>
                </a:solidFill>
                <a:latin typeface="Calibri"/>
              </a:rPr>
              <a:t><![CDATA[T-shaped fracture]]></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a:t>
            </a:r>
            <a:br/>
            <a:r>
              <a:rPr lang="en-US" strike="noStrike" sz="1400" spc="0" u="none" cap="none">
                <a:solidFill>
                  <a:srgbClr val="1E293B">
                    <a:alpha val="100000"/>
                  </a:srgbClr>
                </a:solidFill>
                <a:latin typeface="Calibri"/>
              </a:rPr>
              <a:t><![CDATA[Anterior column with posterior hemitransverse]]></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a:t>
            </a:r>
            <a:br/>
            <a:r>
              <a:rPr lang="en-US" strike="noStrike" sz="1400" spc="0" u="none" cap="none">
                <a:solidFill>
                  <a:srgbClr val="1E293B">
                    <a:alpha val="100000"/>
                  </a:srgbClr>
                </a:solidFill>
                <a:latin typeface="Calibri"/>
              </a:rPr>
              <a:t><![CDATA[Both column fracture]]></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linical Features]]></a:t>
            </a:r>
            <a:br/>
            <a:br/>
            <a:br/>
            <a:r>
              <a:rPr lang="en-US" strike="noStrike" sz="1400" spc="0" u="none" cap="none">
                <a:solidFill>
                  <a:srgbClr val="1E293B">
                    <a:alpha val="100000"/>
                  </a:srgbClr>
                </a:solidFill>
                <a:latin typeface="Calibri"/>
              </a:rPr>
              <a:t><![CDATA[Severe hip pai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Inability to bear weight]]></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Shortened or internally rotated limb]]></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 hip dislocatio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Bruising around pelvi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 injuries are common due to the high-energy nature of trauma. These may include pelvic fractures, abdominal injuries, and head trauma.]]></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Investigations]]></a:t>
            </a:r>
            <a:br/>
            <a:br/>
            <a:br/>
            <a:r>
              <a:rPr lang="en-US" strike="noStrike" sz="1400" spc="0" u="none" cap="none">
                <a:solidFill>
                  <a:srgbClr val="1E293B">
                    <a:alpha val="100000"/>
                  </a:srgbClr>
                </a:solidFill>
                <a:latin typeface="Calibri"/>
              </a:rPr>
              <a:t><![CDATA[Pelvic X-ray (AP view)]]></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Judet views (obturator and iliac oblique view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T scan with 3D reconstructio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T scanning is essential for evaluating fracture displacement, intra-articular fragments, and planning surgical treatment.]]></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Indications for Surgical Treatment]]></a:t>
            </a:r>
            <a:br/>
            <a:br/>
            <a:br/>
            <a:r>
              <a:rPr lang="en-US" strike="noStrike" sz="1400" spc="0" u="none" cap="none">
                <a:solidFill>
                  <a:srgbClr val="1E293B">
                    <a:alpha val="100000"/>
                  </a:srgbClr>
                </a:solidFill>
                <a:latin typeface="Calibri"/>
              </a:rPr>
              <a:t><![CDATA[Displacement greater than 2 mm]]></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Incongruent hip joint]]></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Intra-articular fragment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Unstable hip joint]]></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ssociated hip dislocatio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Surgical Approaches]]></a:t>
            </a:r>
            <a:br/>
            <a:br/>
            <a:br/>
            <a:br/>
            <a:br/>
            <a:br/>
            <a:br/>
            <a:br/>
            <a:r>
              <a:rPr lang="en-US" strike="noStrike" sz="1400" spc="0" u="none" cap="none">
                <a:solidFill>
                  <a:srgbClr val="1E293B">
                    <a:alpha val="100000"/>
                  </a:srgbClr>
                </a:solidFill>
                <a:latin typeface="Calibri"/>
              </a:rPr>
              <a:t><![CDATA[Approach]]></a:t>
            </a:r>
            <a:br/>
            <a:r>
              <a:rPr lang="en-US" strike="noStrike" sz="1400" spc="0" u="none" cap="none">
                <a:solidFill>
                  <a:srgbClr val="1E293B">
                    <a:alpha val="100000"/>
                  </a:srgbClr>
                </a:solidFill>
                <a:latin typeface="Calibri"/>
              </a:rPr>
              <a:t><![CDATA[Indicatio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Kocher-Langenbeck]]></a:t>
            </a:r>
            <a:br/>
            <a:r>
              <a:rPr lang="en-US" strike="noStrike" sz="1400" spc="0" u="none" cap="none">
                <a:solidFill>
                  <a:srgbClr val="1E293B">
                    <a:alpha val="100000"/>
                  </a:srgbClr>
                </a:solidFill>
                <a:latin typeface="Calibri"/>
              </a:rPr>
              <a:t><![CDATA[Posterior fractures]]></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alpha val="100000"/>
          </a:srgbClr>
        </a:solidFill>
      </p:bgPr>
    </p:bg>
    <p:spTree>
      <p:nvGrpSpPr>
        <p:cNvPr id="1" name=""/>
        <p:cNvGrpSpPr/>
        <p:nvPr/>
      </p:nvGrpSpPr>
      <p:grpSpPr>
        <a:xfrm>
          <a:off x="0" y="171450"/>
          <a:ext cx="8953500" cy="5086350"/>
          <a:chOff x="0" y="171450"/>
          <a:chExt cx="8953500" cy="5086350"/>
        </a:xfrm>
      </p:grpSpPr>
      <p:sp>
        <p:nvSpPr>
          <p:cNvPr id="2" name=""/>
          <p:cNvSpPr txBox="1"/>
          <p:nvPr/>
        </p:nvSpPr>
        <p:spPr>
          <a:xfrm>
            <a:off x="523875" y="171450"/>
            <a:ext cx="8096250" cy="2286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Acetabular Fractures — Letournel]]></a:t>
            </a:r>
          </a:p>
        </p:txBody>
      </p:sp>
      <p:sp>
        <p:nvSpPr>
          <p:cNvPr id="3" name=""/>
          <p:cNvSpPr txBox="1"/>
          <p:nvPr/>
        </p:nvSpPr>
        <p:spPr>
          <a:xfrm>
            <a:off x="523875" y="552450"/>
            <a:ext cx="8096250" cy="4095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Ilioinguinal]]></a:t>
            </a:r>
            <a:br/>
            <a:r>
              <a:rPr lang="en-US" strike="noStrike" sz="1400" spc="0" u="none" cap="none">
                <a:solidFill>
                  <a:srgbClr val="1E293B">
                    <a:alpha val="100000"/>
                  </a:srgbClr>
                </a:solidFill>
                <a:latin typeface="Calibri"/>
              </a:rPr>
              <a:t><![CDATA[Anterior column fracture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xtended iliofemoral]]></a:t>
            </a:r>
            <a:br/>
            <a:r>
              <a:rPr lang="en-US" strike="noStrike" sz="1400" spc="0" u="none" cap="none">
                <a:solidFill>
                  <a:srgbClr val="1E293B">
                    <a:alpha val="100000"/>
                  </a:srgbClr>
                </a:solidFill>
                <a:latin typeface="Calibri"/>
              </a:rPr>
              <a:t><![CDATA[Complex fracture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omplications]]></a:t>
            </a:r>
            <a:br/>
            <a:br/>
            <a:br/>
            <a:r>
              <a:rPr lang="en-US" strike="noStrike" sz="1400" spc="0" u="none" cap="none">
                <a:solidFill>
                  <a:srgbClr val="1E293B">
                    <a:alpha val="100000"/>
                  </a:srgbClr>
                </a:solidFill>
                <a:latin typeface="Calibri"/>
              </a:rPr>
              <a:t><![CDATA[Post-traumatic arthritis]]></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Avascular necrosis of femoral head]]></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Heterotopic ossificatio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Sciatic nerve injury]]></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Deep infection]]></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Exam Pearls]]></a:t>
            </a:r>
            <a:br/>
            <a:br/>
            <a:br/>
            <a:r>
              <a:rPr lang="en-US" strike="noStrike" sz="1400" spc="0" u="none" cap="none">
                <a:solidFill>
                  <a:srgbClr val="1E293B">
                    <a:alpha val="100000"/>
                  </a:srgbClr>
                </a:solidFill>
                <a:latin typeface="Calibri"/>
              </a:rPr>
              <a:t><![CDATA[Letournel classification is most widely used]]></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Dashboard injury is the classic mechanism]]></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CT scan is essential for surgical planning]]></a:t>
            </a:r>
          </a:p>
          <a:p>
            <a:pPr algn="l" rtl="0" fontAlgn="base" marL="0" marR="0" indent="0" lvl="0">
              <a:lnSpc>
                <a:spcPct val="100000"/>
              </a:lnSpc>
              <a:spcBef>
                <a:spcPts val="0"/>
              </a:spcBef>
              <a:spcAft>
                <a:spcPts val="0"/>
              </a:spcAft>
            </a:pPr>
            <a:r>
              <a:rPr lang="en-US" strike="noStrike" sz="1400" spc="0" u="none" cap="none">
                <a:solidFill>
                  <a:srgbClr val="1E293B">
                    <a:alpha val="100000"/>
                  </a:srgbClr>
                </a:solidFill>
                <a:latin typeface="Calibri"/>
              </a:rPr>
              <a:t><![CDATA[Goal of treatment is anatomical reduction]]></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1F5F9">
            <a:alpha val="100000"/>
          </a:srgbClr>
        </a:solidFill>
      </p:bgPr>
    </p:bg>
    <p:spTree>
      <p:nvGrpSpPr>
        <p:cNvPr id="1" name=""/>
        <p:cNvGrpSpPr/>
        <p:nvPr/>
      </p:nvGrpSpPr>
      <p:grpSpPr>
        <a:xfrm>
          <a:off x="0" y="342900"/>
          <a:ext cx="8953500" cy="5086350"/>
          <a:chOff x="0" y="342900"/>
          <a:chExt cx="8953500" cy="5086350"/>
        </a:xfrm>
      </p:grpSpPr>
      <p:sp>
        <p:nvSpPr>
          <p:cNvPr id="2" name=""/>
          <p:cNvSpPr txBox="1"/>
          <p:nvPr/>
        </p:nvSpPr>
        <p:spPr>
          <a:xfrm>
            <a:off x="523875" y="342900"/>
            <a:ext cx="8096250" cy="41910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b="1" strike="noStrike" sz="2600" spc="0" u="none" cap="none">
                <a:solidFill>
                  <a:srgbClr val="2563EB">
                    <a:alpha val="100000"/>
                  </a:srgbClr>
                </a:solidFill>
                <a:latin typeface="Calibri"/>
              </a:rPr>
              <a:t><![CDATA[References]]></a:t>
            </a:r>
          </a:p>
        </p:txBody>
      </p:sp>
      <p:sp>
        <p:nvSpPr>
          <p:cNvPr id="3" name=""/>
          <p:cNvSpPr txBox="1"/>
          <p:nvPr/>
        </p:nvSpPr>
        <p:spPr>
          <a:xfrm>
            <a:off x="523875" y="914400"/>
            <a:ext cx="8096250" cy="3714750"/>
          </a:xfrm>
          <a:prstGeom prst="rect">
            <a:avLst/>
          </a:prstGeom>
          <a:noFill/>
        </p:spPr>
        <p:txBody>
          <a:bodyPr anchorCtr="0" rtlCol="0" vert="horz" bIns="45720" lIns="91440" rIns="91440" tIns="45720">
            <a:spAutoFit/>
          </a:bodyPr>
          <a:lstStyle/>
          <a:p>
            <a:pPr algn="l" rtl="0" fontAlgn="base" marL="0" marR="0" indent="0" lvl="0">
              <a:lnSpc>
                <a:spcPct val="100000"/>
              </a:lnSpc>
              <a:spcBef>
                <a:spcPts val="0"/>
              </a:spcBef>
              <a:spcAft>
                <a:spcPts val="0"/>
              </a:spcAft>
            </a:pPr>
            <a:r>
              <a:rPr lang="en-US" strike="noStrike" sz="1200" spc="0" u="none" cap="none">
                <a:solidFill>
                  <a:srgbClr val="1E293B">
                    <a:alpha val="100000"/>
                  </a:srgbClr>
                </a:solidFill>
                <a:latin typeface="Calibri"/>
              </a:rPr>
              <a:t><![CDATA[Letournel E, Judet R. Fractures of the Acetabulum]]></a:t>
            </a:r>
            <a:br/>
            <a:r>
              <a:rPr lang="en-US" strike="noStrike" sz="1200" spc="0" u="none" cap="none">
                <a:solidFill>
                  <a:srgbClr val="1E293B">
                    <a:alpha val="100000"/>
                  </a:srgbClr>
                </a:solidFill>
                <a:latin typeface="Calibri"/>
              </a:rPr>
              <a:t><![CDATA[Rockwood and Green’s Fractures in Adults]]></a:t>
            </a:r>
            <a:br/>
            <a:r>
              <a:rPr lang="en-US" strike="noStrike" sz="1200" spc="0" u="none" cap="none">
                <a:solidFill>
                  <a:srgbClr val="1E293B">
                    <a:alpha val="100000"/>
                  </a:srgbClr>
                </a:solidFill>
                <a:latin typeface="Calibri"/>
              </a:rPr>
              <a:t><![CDATA[Campbell’s Operative Orthopaedics]]></a:t>
            </a:r>
            <a:br/>
            <a:r>
              <a:rPr lang="en-US" strike="noStrike" sz="1200" spc="0" u="none" cap="none">
                <a:solidFill>
                  <a:srgbClr val="1E293B">
                    <a:alpha val="100000"/>
                  </a:srgbClr>
                </a:solidFill>
                <a:latin typeface="Calibri"/>
              </a:rPr>
              <a:t><![CDATA[Orthobullets – Acetabular Fractures]]></a:t>
            </a:r>
          </a:p>
        </p:txBody>
      </p:sp>
      <p:sp>
        <p:nvSpPr>
          <p:cNvPr id="4" name=""/>
          <p:cNvSpPr txBox="1"/>
          <p:nvPr/>
        </p:nvSpPr>
        <p:spPr>
          <a:xfrm>
            <a:off x="0" y="4876800"/>
            <a:ext cx="8953500" cy="20955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strike="noStrike" sz="800" spc="0" u="none" cap="none">
                <a:solidFill>
                  <a:srgbClr val="94A3B8">
                    <a:alpha val="100000"/>
                  </a:srgbClr>
                </a:solidFill>
                <a:latin typeface="Calibri"/>
              </a:rPr>
              <a:t><![CDATA[orthonotes.in  •  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B1220">
            <a:alpha val="100000"/>
          </a:srgbClr>
        </a:solidFill>
      </p:bgPr>
    </p:bg>
    <p:spTree>
      <p:nvGrpSpPr>
        <p:cNvPr id="1" name=""/>
        <p:cNvGrpSpPr/>
        <p:nvPr/>
      </p:nvGrpSpPr>
      <p:grpSpPr>
        <a:xfrm>
          <a:off x="523875" y="1809750"/>
          <a:ext cx="8620125" cy="3524250"/>
          <a:chOff x="523875" y="1809750"/>
          <a:chExt cx="8620125" cy="3524250"/>
        </a:xfrm>
      </p:grpSpPr>
      <p:sp>
        <p:nvSpPr>
          <p:cNvPr id="2" name=""/>
          <p:cNvSpPr txBox="1"/>
          <p:nvPr/>
        </p:nvSpPr>
        <p:spPr>
          <a:xfrm>
            <a:off x="523875" y="1809750"/>
            <a:ext cx="8096250" cy="3429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b="1" strike="noStrike" sz="1400" spc="0" u="none" cap="none">
                <a:solidFill>
                  <a:srgbClr val="2563EB">
                    <a:alpha val="100000"/>
                  </a:srgbClr>
                </a:solidFill>
                <a:latin typeface="Calibri"/>
              </a:rPr>
              <a:t><![CDATA[ORTHONOTES]]></a:t>
            </a:r>
          </a:p>
        </p:txBody>
      </p:sp>
      <p:sp>
        <p:nvSpPr>
          <p:cNvPr id="3" name=""/>
          <p:cNvSpPr txBox="1"/>
          <p:nvPr/>
        </p:nvSpPr>
        <p:spPr>
          <a:xfrm>
            <a:off x="523875" y="2228850"/>
            <a:ext cx="8096250" cy="76200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b="1" strike="noStrike" sz="2800" spc="0" u="none" cap="none">
                <a:solidFill>
                  <a:srgbClr val="FFFFFF">
                    <a:alpha val="100000"/>
                  </a:srgbClr>
                </a:solidFill>
                <a:latin typeface="Calibri"/>
              </a:rPr>
              <a:t><![CDATA[Acetabular Fractures — Letournel]]></a:t>
            </a:r>
          </a:p>
        </p:txBody>
      </p:sp>
      <p:sp>
        <p:nvSpPr>
          <p:cNvPr id="4" name=""/>
          <p:cNvSpPr txBox="1"/>
          <p:nvPr/>
        </p:nvSpPr>
        <p:spPr>
          <a:xfrm>
            <a:off x="523875" y="3238500"/>
            <a:ext cx="8096250" cy="285750"/>
          </a:xfrm>
          <a:prstGeom prst="rect">
            <a:avLst/>
          </a:prstGeom>
          <a:noFill/>
        </p:spPr>
        <p:txBody>
          <a:bodyPr anchorCtr="0" rtlCol="0" vert="horz" bIns="45720" lIns="91440" rIns="91440" tIns="45720">
            <a:spAutoFit/>
          </a:bodyPr>
          <a:lstStyle/>
          <a:p>
            <a:pPr algn="ctr" rtl="0" fontAlgn="base" marL="0" marR="0" indent="0" lvl="0">
              <a:lnSpc>
                <a:spcPct val="100000"/>
              </a:lnSpc>
              <a:spcBef>
                <a:spcPts val="0"/>
              </a:spcBef>
              <a:spcAft>
                <a:spcPts val="0"/>
              </a:spcAft>
            </a:pPr>
            <a:r>
              <a:rPr lang="en-US" strike="noStrike" sz="1100" spc="0" u="none" cap="none">
                <a:solidFill>
                  <a:srgbClr val="94A3B8">
                    <a:alpha val="100000"/>
                  </a:srgbClr>
                </a:solidFill>
                <a:latin typeface="Calibri"/>
              </a:rPr>
              <a:t><![CDATA[orthonotes.in  |  The Orthopaedic Knowledge Network]]></a:t>
            </a:r>
          </a:p>
        </p:txBody>
      </p:sp>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Unknown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2026-09-12T09:46:33Z</dcterms:created>
  <dcterms:modified xsi:type="dcterms:W3CDTF">2026-09-12T09:46:33Z</dcterms:modified>
  <dc:title>Untitled Presentation</dc:title>
  <dc:description/>
  <dc:subject/>
  <cp:keywords/>
  <cp:category/>
  <cp:revision/>
  <cp:contentStatus/>
</cp:coreProperties>
</file>

<file path=docProps/custom.xml><?xml version="1.0" encoding="utf-8"?>
<Properties xmlns="http://schemas.openxmlformats.org/officeDocument/2006/custom-properties" xmlns:vt="http://schemas.openxmlformats.org/officeDocument/2006/docPropsVTypes"/>
</file>