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1293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cetabular Fractures — Letournel]]></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etabular Fractures — Letourn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udet views (obturator and iliac oblique view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with 3D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ning is essential for evaluating fracture displacement, intra-articular fragments, and planning surgical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Surgical Treatment]]></a:t>
            </a:r>
            <a:br/>
            <a:br/>
            <a:br/>
            <a:r>
              <a:rPr lang="en-US" strike="noStrike" sz="1400" spc="0" u="none" cap="none">
                <a:solidFill>
                  <a:srgbClr val="1E293B">
                    <a:alpha val="100000"/>
                  </a:srgbClr>
                </a:solidFill>
                <a:latin typeface="Calibri"/>
              </a:rPr>
              <a:t><![CDATA[Displacement greater than 2 m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ongruent hip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articular fra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stable hip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hip dislo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es]]></a:t>
            </a:r>
            <a:br/>
            <a:br/>
            <a:br/>
            <a:br/>
            <a:br/>
            <a:br/>
            <a:br/>
            <a:br/>
            <a:r>
              <a:rPr lang="en-US" strike="noStrike" sz="1400" spc="0" u="none" cap="none">
                <a:solidFill>
                  <a:srgbClr val="1E293B">
                    <a:alpha val="100000"/>
                  </a:srgbClr>
                </a:solidFill>
                <a:latin typeface="Calibri"/>
              </a:rPr>
              <a:t><![CDATA[Approach]]></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ocher-Langenbeck]]></a:t>
            </a:r>
            <a:br/>
            <a:r>
              <a:rPr lang="en-US" strike="noStrike" sz="1400" spc="0" u="none" cap="none">
                <a:solidFill>
                  <a:srgbClr val="1E293B">
                    <a:alpha val="100000"/>
                  </a:srgbClr>
                </a:solidFill>
                <a:latin typeface="Calibri"/>
              </a:rPr>
              <a:t><![CDATA[Posterior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etabular Fractures — Letourn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oinguinal]]></a:t>
            </a:r>
            <a:br/>
            <a:r>
              <a:rPr lang="en-US" strike="noStrike" sz="1400" spc="0" u="none" cap="none">
                <a:solidFill>
                  <a:srgbClr val="1E293B">
                    <a:alpha val="100000"/>
                  </a:srgbClr>
                </a:solidFill>
                <a:latin typeface="Calibri"/>
              </a:rPr>
              <a:t><![CDATA[Anterior column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ded iliofemoral]]></a:t>
            </a:r>
            <a:br/>
            <a:r>
              <a:rPr lang="en-US" strike="noStrike" sz="1400" spc="0" u="none" cap="none">
                <a:solidFill>
                  <a:srgbClr val="1E293B">
                    <a:alpha val="100000"/>
                  </a:srgbClr>
                </a:solidFill>
                <a:latin typeface="Calibri"/>
              </a:rPr>
              <a:t><![CDATA[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ascular necrosis of femoral h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terotopic oss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iatic nerv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Letournel classification is most widely u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shboard injury is the classic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is essential for surgical plan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al of treatment is anatomical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etournel E, Judet R. Fractures of the Acetabulum]]></a:t>
            </a:r>
            <a:b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Acetabular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cetabular Fractures — Letournel]]></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lementary: PW, PC, AW, AC, Transverse. Associated: PC+PW, Trans+PW, T-type, AC+PHT, Both-column. Views: Judet + CT 3D. Approaches: KL (post), Ilioinguinal/Stoppa (ant). Goal: anatomical reduction ≤2 mm d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etabular Fractures — Letourn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Acetabular fractures are serious injuries involving the articular socket of the hip joint. These fractures usually occur following high-energy trauma such as road traffic accidents or falls from height. In elderly individuals with osteoporotic bone, acetabular fractures may occur after low-energy mechanisms such as simple fal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etabular Fractures — Letourn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acetabulum is a complex three-dimensional structure that forms the socket for the femoral head. Accurate reduction of the articular surface is critical for restoring hip joint congruity and preventing post-traumatic arthritis. Because of this complexity, acetabular fractures require careful classification, detailed imaging, and often surgical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etabular Fractures — Letourn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ost widely used classification system for acetabular fractures was developed by Letournel and Judet. This system categorizes fractures based on the involvement of the anterior and posterior columns of the acetabul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Acetabulum]]></a:t>
            </a:r>
            <a:br/>
            <a:br/>
            <a:br/>
            <a:r>
              <a:rPr lang="en-US" strike="noStrike" sz="1400" spc="0" u="none" cap="none">
                <a:solidFill>
                  <a:srgbClr val="1E293B">
                    <a:alpha val="100000"/>
                  </a:srgbClr>
                </a:solidFill>
                <a:latin typeface="Calibri"/>
              </a:rPr>
              <a:t><![CDATA[The acetabulum is formed by the fusion of three bones: the ilium, ischium, and pubis. These bones converge to form a deep socket that articulates with the femoral head to form the hip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etabular Fractures — Letourn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column – formed by pubis and anterior ili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column – formed by ischi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dome – weight-bearing por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fossa – central non-articular are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acetabulum can be conceptualized as an inverted Y structure consisting of anterior and posterior columns. Disruption of these columns determines the pattern and stability of acetabular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etabular Fractures — Letourn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Most acetabular fractures occur due to high-energy trauma that transmits force from the femoral head into the acetabul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ad traffic accidents (dashboard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ush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nergy falls in elderly osteoporotic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lassic mechanism is a dashboard injury in which the flexed knee strikes the dashboard during a collision, transmitting force along the femur to the acetabu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etabular Fractures — Letourn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tournel Classification]]></a:t>
            </a:r>
            <a:br/>
            <a:br/>
            <a:br/>
            <a:r>
              <a:rPr lang="en-US" strike="noStrike" sz="1400" spc="0" u="none" cap="none">
                <a:solidFill>
                  <a:srgbClr val="1E293B">
                    <a:alpha val="100000"/>
                  </a:srgbClr>
                </a:solidFill>
                <a:latin typeface="Calibri"/>
              </a:rPr>
              <a:t><![CDATA[The Letournel classification divides acetabular fractures into five elementary patterns and five associated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Fracture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mentary]]></a:t>
            </a:r>
            <a:br/>
            <a:r>
              <a:rPr lang="en-US" strike="noStrike" sz="1400" spc="0" u="none" cap="none">
                <a:solidFill>
                  <a:srgbClr val="1E293B">
                    <a:alpha val="100000"/>
                  </a:srgbClr>
                </a:solidFill>
                <a:latin typeface="Calibri"/>
              </a:rPr>
              <a:t><![CDATA[Posterior wall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mentary]]></a:t>
            </a:r>
            <a:br/>
            <a:r>
              <a:rPr lang="en-US" strike="noStrike" sz="1400" spc="0" u="none" cap="none">
                <a:solidFill>
                  <a:srgbClr val="1E293B">
                    <a:alpha val="100000"/>
                  </a:srgbClr>
                </a:solidFill>
                <a:latin typeface="Calibri"/>
              </a:rPr>
              <a:t><![CDATA[Posterior column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mentary]]></a:t>
            </a:r>
            <a:br/>
            <a:r>
              <a:rPr lang="en-US" strike="noStrike" sz="1400" spc="0" u="none" cap="none">
                <a:solidFill>
                  <a:srgbClr val="1E293B">
                    <a:alpha val="100000"/>
                  </a:srgbClr>
                </a:solidFill>
                <a:latin typeface="Calibri"/>
              </a:rPr>
              <a:t><![CDATA[Anterior wall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mentary]]></a:t>
            </a:r>
            <a:br/>
            <a:r>
              <a:rPr lang="en-US" strike="noStrike" sz="1400" spc="0" u="none" cap="none">
                <a:solidFill>
                  <a:srgbClr val="1E293B">
                    <a:alpha val="100000"/>
                  </a:srgbClr>
                </a:solidFill>
                <a:latin typeface="Calibri"/>
              </a:rPr>
              <a:t><![CDATA[Anterior column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mentary]]></a:t>
            </a:r>
            <a:br/>
            <a:r>
              <a:rPr lang="en-US" strike="noStrike" sz="1400" spc="0" u="none" cap="none">
                <a:solidFill>
                  <a:srgbClr val="1E293B">
                    <a:alpha val="100000"/>
                  </a:srgbClr>
                </a:solidFill>
                <a:latin typeface="Calibri"/>
              </a:rPr>
              <a:t><![CDATA[Transverse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a:t>
            </a:r>
            <a:br/>
            <a:r>
              <a:rPr lang="en-US" strike="noStrike" sz="1400" spc="0" u="none" cap="none">
                <a:solidFill>
                  <a:srgbClr val="1E293B">
                    <a:alpha val="100000"/>
                  </a:srgbClr>
                </a:solidFill>
                <a:latin typeface="Calibri"/>
              </a:rPr>
              <a:t><![CDATA[Posterior column with posterior wal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a:t>
            </a:r>
            <a:br/>
            <a:r>
              <a:rPr lang="en-US" strike="noStrike" sz="1400" spc="0" u="none" cap="none">
                <a:solidFill>
                  <a:srgbClr val="1E293B">
                    <a:alpha val="100000"/>
                  </a:srgbClr>
                </a:solidFill>
                <a:latin typeface="Calibri"/>
              </a:rPr>
              <a:t><![CDATA[Transverse with posterior wal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a:t>
            </a:r>
            <a:br/>
            <a:r>
              <a:rPr lang="en-US" strike="noStrike" sz="1400" spc="0" u="none" cap="none">
                <a:solidFill>
                  <a:srgbClr val="1E293B">
                    <a:alpha val="100000"/>
                  </a:srgbClr>
                </a:solidFill>
                <a:latin typeface="Calibri"/>
              </a:rPr>
              <a:t><![CDATA[T-shaped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etabular Fractures — Letournel]]></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a:t>
            </a:r>
            <a:br/>
            <a:r>
              <a:rPr lang="en-US" strike="noStrike" sz="1400" spc="0" u="none" cap="none">
                <a:solidFill>
                  <a:srgbClr val="1E293B">
                    <a:alpha val="100000"/>
                  </a:srgbClr>
                </a:solidFill>
                <a:latin typeface="Calibri"/>
              </a:rPr>
              <a:t><![CDATA[Anterior column with posterior hemitransver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a:t>
            </a:r>
            <a:br/>
            <a:r>
              <a:rPr lang="en-US" strike="noStrike" sz="1400" spc="0" u="none" cap="none">
                <a:solidFill>
                  <a:srgbClr val="1E293B">
                    <a:alpha val="100000"/>
                  </a:srgbClr>
                </a:solidFill>
                <a:latin typeface="Calibri"/>
              </a:rPr>
              <a:t><![CDATA[Both column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evere hip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rtened or internally rotated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hip dislo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uising around pelv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are common due to the high-energy nature of trauma. These may include pelvic fractures, abdominal injuries, and head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Pelvic X-ray (AP vi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2026-07-29T03:44:22Z</dcterms:created>
  <dcterms:modified xsi:type="dcterms:W3CDTF">2026-07-29T03:44:22Z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