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86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Reconstruction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PTB vs hamstring: both are appropriate first-line graft choices; BPTB associated with lower re-rupture rate and higher laxity control in most systematic reviews; hamstring associated with less anterior knee pain; patient-specific factors (occupation, activity, existing knee pain) guide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diameter: hamstring graft diameter <8 mm associated with significantly higher re-rupture rate — if hamstring graft diameter is predicted to be <8 mm (based on patient height, sex, and MRI), switch to BPTB or Q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in young athletes (<25 years): re-rupture rate 2–4× higher than autograft in most studies — avoid as primary graft in competitive young athletes; acceptable in older, recreational patients or revision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Placement]]></a:t>
            </a:r>
            <a:br/>
            <a:br/>
            <a:r>
              <a:rPr lang="en-US" strike="noStrike" sz="1400" spc="0" u="none" cap="none">
                <a:solidFill>
                  <a:srgbClr val="1E293B">
                    <a:alpha val="100000"/>
                  </a:srgbClr>
                </a:solidFill>
                <a:latin typeface="Calibri"/>
              </a:rPr>
              <a:t><![CDATA[Femoral tunnel: most critical technical factor — determines graft isometry and rotational control; anatomic femoral tunnel placement in the centre of the native ACL femoral footprint (approximately 11 o clock position in right knee, 1 o clock in left) is the goal; non-anatomic placement (vertical tunnel at roof) leads to rotation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tibial vs anteromedial portal femoral tunnel drilling: transtibial technique creates more vertical (non-anatomic) femoral tunnel; anteromedial (AM) portal technique allows more anatomic, oblique femoral tunnel placement — superior rotational stability in biomechanical studies; AM portal now preferred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nnel: placed in the centre of the native ACL tibial footprint (anterior to PCL, posterior to medial intercondylar ridge — just medial to lateral tibial spine); too anterior = graft impinges on femoral notch in extension (notchplasty may be required); too posterior = vertical tunnel and risk of PCL impin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aperture placement: ensure no graft-to-roof impingement in full extension by confirming clearance intraoperatively before fi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bundle ACLR: reconstructs both anteromedial (AM) and posterolateral (PL) bundles separately — theoretically superior rotational control; technically demanding; no definitive clinical superiority over single-bundle in large RCTs; not widely adop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a:t>
            </a:r>
            <a:br/>
            <a:br/>
            <a:br/>
            <a:br/>
            <a:br/>
            <a:r>
              <a:rPr lang="en-US" strike="noStrike" sz="1400" spc="0" u="none" cap="none">
                <a:solidFill>
                  <a:srgbClr val="1E293B">
                    <a:alpha val="100000"/>
                  </a:srgbClr>
                </a:solidFill>
                <a:latin typeface="Calibri"/>
              </a:rPr>
              <a:t><![CDATA[Fix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Graft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ference screw]]></a:t>
            </a:r>
            <a:br/>
            <a:r>
              <a:rPr lang="en-US" strike="noStrike" sz="1400" spc="0" u="none" cap="none">
                <a:solidFill>
                  <a:srgbClr val="1E293B">
                    <a:alpha val="100000"/>
                  </a:srgbClr>
                </a:solidFill>
                <a:latin typeface="Calibri"/>
              </a:rPr>
              <a:t><![CDATA[Screw compresses graft against tunnel wall; titanium or bioabsorbable]]></a:t>
            </a:r>
            <a:br/>
            <a:r>
              <a:rPr lang="en-US" strike="noStrike" sz="1400" spc="0" u="none" cap="none">
                <a:solidFill>
                  <a:srgbClr val="1E293B">
                    <a:alpha val="100000"/>
                  </a:srgbClr>
                </a:solidFill>
                <a:latin typeface="Calibri"/>
              </a:rPr>
              <a:t><![CDATA[BPTB (bone plug); hamstring (soft tissue); QT with bone plu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button / suspensory fixation]]></a:t>
            </a:r>
            <a:br/>
            <a:r>
              <a:rPr lang="en-US" strike="noStrike" sz="1400" spc="0" u="none" cap="none">
                <a:solidFill>
                  <a:srgbClr val="1E293B">
                    <a:alpha val="100000"/>
                  </a:srgbClr>
                </a:solidFill>
                <a:latin typeface="Calibri"/>
              </a:rPr>
              <a:t><![CDATA[Loop of graft over cortical button on femoral cortex; indirect fixation; strong; allows graft motion ("bungee effect")]]></a:t>
            </a:r>
            <a:br/>
            <a:r>
              <a:rPr lang="en-US" strike="noStrike" sz="1400" spc="0" u="none" cap="none">
                <a:solidFill>
                  <a:srgbClr val="1E293B">
                    <a:alpha val="100000"/>
                  </a:srgbClr>
                </a:solidFill>
                <a:latin typeface="Calibri"/>
              </a:rPr>
              <a:t><![CDATA[Hamstring four-strand; QT soft tissue e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pin fixation (RigidFix, TransFix)]]></a:t>
            </a:r>
            <a:br/>
            <a:r>
              <a:rPr lang="en-US" strike="noStrike" sz="1400" spc="0" u="none" cap="none">
                <a:solidFill>
                  <a:srgbClr val="1E293B">
                    <a:alpha val="100000"/>
                  </a:srgbClr>
                </a:solidFill>
                <a:latin typeface="Calibri"/>
              </a:rPr>
              <a:t><![CDATA[Transverse pin through femoral tunnel crosses graft loop — aperture fixation]]></a:t>
            </a:r>
            <a:br/>
            <a:r>
              <a:rPr lang="en-US" strike="noStrike" sz="1400" spc="0" u="none" cap="none">
                <a:solidFill>
                  <a:srgbClr val="1E293B">
                    <a:alpha val="100000"/>
                  </a:srgbClr>
                </a:solidFill>
                <a:latin typeface="Calibri"/>
              </a:rPr>
              <a:t><![CDATA[Hamstring; reduces graft motion compared to suspensor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 / post fixation]]></a:t>
            </a:r>
            <a:br/>
            <a:r>
              <a:rPr lang="en-US" strike="noStrike" sz="1400" spc="0" u="none" cap="none">
                <a:solidFill>
                  <a:srgbClr val="1E293B">
                    <a:alpha val="100000"/>
                  </a:srgbClr>
                </a:solidFill>
                <a:latin typeface="Calibri"/>
              </a:rPr>
              <a:t><![CDATA[Graft secured over staple or screw post on tibial cortex]]></a:t>
            </a:r>
            <a:br/>
            <a:r>
              <a:rPr lang="en-US" strike="noStrike" sz="1400" spc="0" u="none" cap="none">
                <a:solidFill>
                  <a:srgbClr val="1E293B">
                    <a:alpha val="100000"/>
                  </a:srgbClr>
                </a:solidFill>
                <a:latin typeface="Calibri"/>
              </a:rPr>
              <a:t><![CDATA[Tibial side backup; older technique; occasionally used for aug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erture fixation (interference screw, cross-pin) is biomechanically superior to suspensory fixation for initial stiffness — reduces "bungee cord" effect and windshield wiper motion; interference screw at both ends for BPTB provides optimal rig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Extra-Articular Tenodesis (LET) & Anterolateral Ligament (ALL) Reconstruction]]></a:t>
            </a:r>
            <a:br/>
            <a:br/>
            <a:r>
              <a:rPr lang="en-US" strike="noStrike" sz="1400" spc="0" u="none" cap="none">
                <a:solidFill>
                  <a:srgbClr val="1E293B">
                    <a:alpha val="100000"/>
                  </a:srgbClr>
                </a:solidFill>
                <a:latin typeface="Calibri"/>
              </a:rPr>
              <a:t><![CDATA[Pivot-shift phenomenon: rotational instability after standard ACLR remains in some patients — manifests as persistent pivot-shift despite anatomic graft; the anterolateral structures (anterolateral ligament, ALL; Kaplan fibres of ITB) are secondary rotational stabilis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etgood AMJ et al. Lateral extra-articular tenodesis reduces failure of hamstring tendon autograft ACL reconstruction: 2-year outcomes from the STABILITY study randomised controlled trial. Am J Sports Med. 2022.]]></a:t>
            </a:r>
            <a:br/>
            <a:r>
              <a:rPr lang="en-US" strike="noStrike" sz="1200" spc="0" u="none" cap="none">
                <a:solidFill>
                  <a:srgbClr val="1E293B">
                    <a:alpha val="100000"/>
                  </a:srgbClr>
                </a:solidFill>
                <a:latin typeface="Calibri"/>
              </a:rPr>
              <a:t><![CDATA[Mohtadi NG et al. A randomised clinical trial comparing patellar tendon, hamstring tendon and double-bundle ACL reconstruction in sport-active individuals. BMJ Open Sport Exerc Med. 2020.]]></a:t>
            </a:r>
            <a:br/>
            <a:r>
              <a:rPr lang="en-US" strike="noStrike" sz="1200" spc="0" u="none" cap="none">
                <a:solidFill>
                  <a:srgbClr val="1E293B">
                    <a:alpha val="100000"/>
                  </a:srgbClr>
                </a:solidFill>
                <a:latin typeface="Calibri"/>
              </a:rPr>
              <a:t><![CDATA[Grindem H et al. Simple decision rules can reduce reinjury risk by 84% after ACL reconstruction: the Delaware-Oslo ACL cohort study. Br J Sports Med. 2016;50(13):804–808.]]></a:t>
            </a:r>
            <a:br/>
            <a:r>
              <a:rPr lang="en-US" strike="noStrike" sz="1200" spc="0" u="none" cap="none">
                <a:solidFill>
                  <a:srgbClr val="1E293B">
                    <a:alpha val="100000"/>
                  </a:srgbClr>
                </a:solidFill>
                <a:latin typeface="Calibri"/>
              </a:rPr>
              <a:t><![CDATA[Prodromos CC et al. A meta-analysis of the incidence of anterior cruciate ligament tears as a function of gender, sport, and a knee injury-reduction regimen. Arthroscopy. 200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ld standard for young active patients with ACL-deficient knee. Grafts: Bone–Patellar Tendon–Bone (BTB), Hamstring (STG), Quadriceps tendon, Allograft. Tunnel drilling: transtibial vs anteromedial portal vs all-inside. Fixation: interference screws, suspensory devices, cross-pins. Complications: graft failure, tunnel malposition, stiffnes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Reconstruction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Anterior cruciate ligament (ACL) rupture is one of the most common and clinically significant sports injuries. ACL reconstruction (ACLR) restores knee stability to allow return to pivoting and cutting sports, and prevents secondary meniscal and chondral damage from chronic instability. The choice of graft, fixation method, and surgical technique significantly influences outcomes and long-term graft survi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200,000–400,000 ACL injuries per year in the USA; approximately 30 per 100,000 population; females at 2–8× higher risk than males in equivalent sports due to neuromuscular and anatomical differ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ost commonly non-contact deceleration, cutting, or landing — valgus collapse mechanism is the classic biomechanical pattern; contact injuries account for approximately 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at time of ACL rupture: medial meniscus tear (40–70%), lateral meniscus tear (24%), bone bruising (80%), chondral lesions (20–30%), MCL injury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without reconstruction: ongoing instability, giving way episodes, secondary meniscal and chondral damage; 30% of ACL-deficient knees develop significant meniscal pathology within 2 years of injury if reconstruction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R is indicated for: young active patients wishing to return to pivoting sports, patients with functional instability affecting daily activities or sport, ACL deficiency with associated repairable meniscal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Selection]]></a:t>
            </a:r>
            <a:br/>
            <a:br/>
            <a:r>
              <a:rPr lang="en-US" strike="noStrike" sz="1400" spc="0" u="none" cap="none">
                <a:solidFill>
                  <a:srgbClr val="1E293B">
                    <a:alpha val="100000"/>
                  </a:srgbClr>
                </a:solidFill>
                <a:latin typeface="Calibri"/>
              </a:rPr>
              <a:t><![CDATA[Graft selection is the most discussed and debated aspect of ACLR. No single graft is universally superior — each has distinct advantages and disadvantages, and selection should be individuali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a:t>
            </a:r>
            <a:br/>
            <a:r>
              <a:rPr lang="en-US" strike="noStrike" sz="1400" spc="0" u="none" cap="none">
                <a:solidFill>
                  <a:srgbClr val="1E293B">
                    <a:alpha val="100000"/>
                  </a:srgbClr>
                </a:solidFill>
                <a:latin typeface="Calibri"/>
              </a:rPr>
              <a:t><![CDATA[Initial Strength]]></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2977 N (native ACL ~2160 N)]]></a:t>
            </a:r>
            <a:br/>
            <a:r>
              <a:rPr lang="en-US" strike="noStrike" sz="1400" spc="0" u="none" cap="none">
                <a:solidFill>
                  <a:srgbClr val="1E293B">
                    <a:alpha val="100000"/>
                  </a:srgbClr>
                </a:solidFill>
                <a:latin typeface="Calibri"/>
              </a:rPr>
              <a:t><![CDATA[Bone-to-bone healing; gold standard historically; excellent stiffness; ideal for contact sport athletes]]></a:t>
            </a:r>
            <a:br/>
            <a:r>
              <a:rPr lang="en-US" strike="noStrike" sz="1400" spc="0" u="none" cap="none">
                <a:solidFill>
                  <a:srgbClr val="1E293B">
                    <a:alpha val="100000"/>
                  </a:srgbClr>
                </a:solidFill>
                <a:latin typeface="Calibri"/>
              </a:rPr>
              <a:t><![CDATA[Anterior knee pain (30%); patellar fracture; donor site morbidity; knee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4-strand gracilis + semitendinosus — HS4)]]></a:t>
            </a:r>
            <a:br/>
            <a:r>
              <a:rPr lang="en-US" strike="noStrike" sz="1400" spc="0" u="none" cap="none">
                <a:solidFill>
                  <a:srgbClr val="1E293B">
                    <a:alpha val="100000"/>
                  </a:srgbClr>
                </a:solidFill>
                <a:latin typeface="Calibri"/>
              </a:rPr>
              <a:t><![CDATA[4090 N (quadrupled)]]></a:t>
            </a:r>
            <a:br/>
            <a:r>
              <a:rPr lang="en-US" strike="noStrike" sz="1400" spc="0" u="none" cap="none">
                <a:solidFill>
                  <a:srgbClr val="1E293B">
                    <a:alpha val="100000"/>
                  </a:srgbClr>
                </a:solidFill>
                <a:latin typeface="Calibri"/>
              </a:rPr>
              <a:t><![CDATA[Less anterior knee pain; smaller incision; excellent initial strength when quadrupled]]></a:t>
            </a:r>
            <a:br/>
            <a:r>
              <a:rPr lang="en-US" strike="noStrike" sz="1400" spc="0" u="none" cap="none">
                <a:solidFill>
                  <a:srgbClr val="1E293B">
                    <a:alpha val="100000"/>
                  </a:srgbClr>
                </a:solidFill>
                <a:latin typeface="Calibri"/>
              </a:rPr>
              <a:t><![CDATA[Soft tissue to bone healing (longer); hamstring weakness; risk of inadequate graft diameter (<8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QT)]]></a:t>
            </a:r>
            <a:br/>
            <a:r>
              <a:rPr lang="en-US" strike="noStrike" sz="1400" spc="0" u="none" cap="none">
                <a:solidFill>
                  <a:srgbClr val="1E293B">
                    <a:alpha val="100000"/>
                  </a:srgbClr>
                </a:solidFill>
                <a:latin typeface="Calibri"/>
              </a:rPr>
              <a:t><![CDATA[2352 N (partial thickness) — higher with full thickness]]></a:t>
            </a:r>
            <a:br/>
            <a:r>
              <a:rPr lang="en-US" strike="noStrike" sz="1400" spc="0" u="none" cap="none">
                <a:solidFill>
                  <a:srgbClr val="1E293B">
                    <a:alpha val="100000"/>
                  </a:srgbClr>
                </a:solidFill>
                <a:latin typeface="Calibri"/>
              </a:rPr>
              <a:t><![CDATA[Large diameter graft; bone plug option; low donor site morbidity; growing popularity]]></a:t>
            </a:r>
            <a:br/>
            <a:r>
              <a:rPr lang="en-US" strike="noStrike" sz="1400" spc="0" u="none" cap="none">
                <a:solidFill>
                  <a:srgbClr val="1E293B">
                    <a:alpha val="100000"/>
                  </a:srgbClr>
                </a:solidFill>
                <a:latin typeface="Calibri"/>
              </a:rPr>
              <a:t><![CDATA[Less historical outcome data; technically more demanding harv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No donor site morbidity; useful for revision and multi-ligament cases]]></a:t>
            </a:r>
            <a:br/>
            <a:r>
              <a:rPr lang="en-US" strike="noStrike" sz="1400" spc="0" u="none" cap="none">
                <a:solidFill>
                  <a:srgbClr val="1E293B">
                    <a:alpha val="100000"/>
                  </a:srgbClr>
                </a:solidFill>
                <a:latin typeface="Calibri"/>
              </a:rPr>
              <a:t><![CDATA[Higher re-rupture rate in young athletes; slower ligamentisation; infection risk; disease transmission (theore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2026-03-17T01:56:27Z</dcterms:created>
  <dcterms:modified xsi:type="dcterms:W3CDTF">2026-03-17T01:56:27Z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