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954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Adult Acquired Flatfoot — Posterior Tibial Tendon Dysfunction (PTTD)]]></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Most common cause of adult acquired flatfoot; due to PTT degeneration/rupture. Stages I–IV (Johnson & Strom classification). Clinical: medial ankle pain, progressive collapse of medial arch, hindfoot valgus. Imaging: MRI shows tendon degeneration; weight-bearing X-rays show arch collapse. Treatment: Stage I—orthoses, NSAIDs; Stage II—tendon transfer + osteotomy; Stage III/IV—arthrodes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dult Acquired Flatfoot — Posterior Tibial Tendon Dysfunction (PTT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Pathophysiology]]></a:t>
            </a:r>
            <a:br/>
            <a:br/>
            <a:r>
              <a:rPr lang="en-US" strike="noStrike" sz="1400" spc="0" u="none" cap="none">
                <a:solidFill>
                  <a:srgbClr val="1E293B">
                    <a:alpha val="100000"/>
                  </a:srgbClr>
                </a:solidFill>
                <a:latin typeface="Calibri"/>
              </a:rPr>
              <a:t><![CDATA[Adult acquired flatfoot deformity (AAFD) is a progressive condition characterised by collapse of the medial longitudinal arch, hindfoot valgus, and forefoot abduction. The most common cause is posterior tibial tendon dysfunction (PTTD), where progressive insufficiency of the posterior tibial tendon (PTT) — the primary dynamic stabiliser of the medial arch — leads to a cascade of ligamentous failure, joint deformity, and ultimately arthritic change. Understanding the stages of progression is essential for directing the appropriate non-operative or surgical interven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dult Acquired Flatfoot — Posterior Tibial Tendon Dysfunction (PTT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TT function: primary dynamic stabiliser of the medial longitudinal arch; inverts the subtalar joint (locks the transverse tarsal joints) during terminal stance and toe-off, allowing efficient push-off]]></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dult Acquired Flatfoot — Posterior Tibial Tendon Dysfunction (PTT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sm of failure: PTT insufficiency → spring ligament complex failure → subtalar and talonavicular joint subluxation → forefoot abduction and hindfoot valgus → peroneal tendons gain mechanical advantage → deformity self-perpetuates → eventually ligamentous tethers on the lateral side (calcaneofibular, sinus tarsi) fail → rigid flatfoo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dult Acquired Flatfoot — Posterior Tibial Tendon Dysfunction (PTT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isk factors for PTTD: female sex (4:1), obesity, diabetes, hypertension, seronegative arthropathies (particularly psoriatic arthritis), steroid use, age 40–60 years, previous trauma to the PT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pidemiology: predominantly affects middle-aged women; prevalence approximately 3–5% in adults over 40; bilateral in 30% of cas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Johnson & Strom Classification (Modified by Myerson)]]></a:t>
            </a:r>
            <a:br/>
            <a:br/>
            <a:br/>
            <a:br/>
            <a:br/>
            <a:r>
              <a:rPr lang="en-US" strike="noStrike" sz="1400" spc="0" u="none" cap="none">
                <a:solidFill>
                  <a:srgbClr val="1E293B">
                    <a:alpha val="100000"/>
                  </a:srgbClr>
                </a:solidFill>
                <a:latin typeface="Calibri"/>
              </a:rPr>
              <a:t><![CDATA[Stage]]></a:t>
            </a:r>
            <a:br/>
            <a:r>
              <a:rPr lang="en-US" strike="noStrike" sz="1400" spc="0" u="none" cap="none">
                <a:solidFill>
                  <a:srgbClr val="1E293B">
                    <a:alpha val="100000"/>
                  </a:srgbClr>
                </a:solidFill>
                <a:latin typeface="Calibri"/>
              </a:rPr>
              <a:t><![CDATA[PTT Status]]></a:t>
            </a:r>
            <a:br/>
            <a:r>
              <a:rPr lang="en-US" strike="noStrike" sz="1400" spc="0" u="none" cap="none">
                <a:solidFill>
                  <a:srgbClr val="1E293B">
                    <a:alpha val="100000"/>
                  </a:srgbClr>
                </a:solidFill>
                <a:latin typeface="Calibri"/>
              </a:rPr>
              <a:t><![CDATA[Deformity]]></a:t>
            </a:r>
            <a:br/>
            <a:r>
              <a:rPr lang="en-US" strike="noStrike" sz="1400" spc="0" u="none" cap="none">
                <a:solidFill>
                  <a:srgbClr val="1E293B">
                    <a:alpha val="100000"/>
                  </a:srgbClr>
                </a:solidFill>
                <a:latin typeface="Calibri"/>
              </a:rPr>
              <a:t><![CDATA[Flexibility]]></a:t>
            </a:r>
            <a:br/>
            <a:r>
              <a:rPr lang="en-US" strike="noStrike" sz="1400" spc="0" u="none" cap="none">
                <a:solidFill>
                  <a:srgbClr val="1E293B">
                    <a:alpha val="100000"/>
                  </a:srgbClr>
                </a:solidFill>
                <a:latin typeface="Calibri"/>
              </a:rPr>
              <a:t><![CDATA[Treat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dult Acquired Flatfoot — Posterior Tibial Tendon Dysfunction (PTT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a:t>
            </a:r>
            <a:br/>
            <a:r>
              <a:rPr lang="en-US" strike="noStrike" sz="1400" spc="0" u="none" cap="none">
                <a:solidFill>
                  <a:srgbClr val="1E293B">
                    <a:alpha val="100000"/>
                  </a:srgbClr>
                </a:solidFill>
                <a:latin typeface="Calibri"/>
              </a:rPr>
              <a:t><![CDATA[Tendinitis/tenosynovitis; tendon intact; no significant weakness]]></a:t>
            </a:r>
            <a:br/>
            <a:r>
              <a:rPr lang="en-US" strike="noStrike" sz="1400" spc="0" u="none" cap="none">
                <a:solidFill>
                  <a:srgbClr val="1E293B">
                    <a:alpha val="100000"/>
                  </a:srgbClr>
                </a:solidFill>
                <a:latin typeface="Calibri"/>
              </a:rPr>
              <a:t><![CDATA[No deformity or minimal]]></a:t>
            </a:r>
            <a:br/>
            <a:r>
              <a:rPr lang="en-US" strike="noStrike" sz="1400" spc="0" u="none" cap="none">
                <a:solidFill>
                  <a:srgbClr val="1E293B">
                    <a:alpha val="100000"/>
                  </a:srgbClr>
                </a:solidFill>
                <a:latin typeface="Calibri"/>
              </a:rPr>
              <a:t><![CDATA[N/A]]></a:t>
            </a:r>
            <a:br/>
            <a:r>
              <a:rPr lang="en-US" strike="noStrike" sz="1400" spc="0" u="none" cap="none">
                <a:solidFill>
                  <a:srgbClr val="1E293B">
                    <a:alpha val="100000"/>
                  </a:srgbClr>
                </a:solidFill>
                <a:latin typeface="Calibri"/>
              </a:rPr>
              <a:t><![CDATA[Non-operative (orthotics, physio); occasionally PTT tenosynovectom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I]]></a:t>
            </a:r>
            <a:br/>
            <a:r>
              <a:rPr lang="en-US" strike="noStrike" sz="1400" spc="0" u="none" cap="none">
                <a:solidFill>
                  <a:srgbClr val="1E293B">
                    <a:alpha val="100000"/>
                  </a:srgbClr>
                </a:solidFill>
                <a:latin typeface="Calibri"/>
              </a:rPr>
              <a:t><![CDATA[Tendon elongated, degenerate, or partially torn; insufficient]]></a:t>
            </a:r>
            <a:br/>
            <a:r>
              <a:rPr lang="en-US" strike="noStrike" sz="1400" spc="0" u="none" cap="none">
                <a:solidFill>
                  <a:srgbClr val="1E293B">
                    <a:alpha val="100000"/>
                  </a:srgbClr>
                </a:solidFill>
                <a:latin typeface="Calibri"/>
              </a:rPr>
              <a:t><![CDATA[Flexible hindfoot valgus + forefoot abduction; "too many toes" sign; medial arch loss]]></a:t>
            </a:r>
            <a:br/>
            <a:r>
              <a:rPr lang="en-US" strike="noStrike" sz="1400" spc="0" u="none" cap="none">
                <a:solidFill>
                  <a:srgbClr val="1E293B">
                    <a:alpha val="100000"/>
                  </a:srgbClr>
                </a:solidFill>
                <a:latin typeface="Calibri"/>
              </a:rPr>
              <a:t><![CDATA[Flexible — deformity corrects on heel rise]]></a:t>
            </a:r>
            <a:br/>
            <a:r>
              <a:rPr lang="en-US" strike="noStrike" sz="1400" spc="0" u="none" cap="none">
                <a:solidFill>
                  <a:srgbClr val="1E293B">
                    <a:alpha val="100000"/>
                  </a:srgbClr>
                </a:solidFill>
                <a:latin typeface="Calibri"/>
              </a:rPr>
              <a:t><![CDATA[Non-operative first; surgical: calcaneal osteotomy + FDL transfer (flexible deform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dult Acquired Flatfoot — Posterior Tibial Tendon Dysfunction (PTT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IA]]></a:t>
            </a:r>
            <a:br/>
            <a:r>
              <a:rPr lang="en-US" strike="noStrike" sz="1400" spc="0" u="none" cap="none">
                <a:solidFill>
                  <a:srgbClr val="1E293B">
                    <a:alpha val="100000"/>
                  </a:srgbClr>
                </a:solidFill>
                <a:latin typeface="Calibri"/>
              </a:rPr>
              <a:t><![CDATA[As Stage II]]></a:t>
            </a:r>
            <a:br/>
            <a:r>
              <a:rPr lang="en-US" strike="noStrike" sz="1400" spc="0" u="none" cap="none">
                <a:solidFill>
                  <a:srgbClr val="1E293B">
                    <a:alpha val="100000"/>
                  </a:srgbClr>
                </a:solidFill>
                <a:latin typeface="Calibri"/>
              </a:rPr>
              <a:t><![CDATA[Flexible; forefoot abduction <30–40% talar head uncoverage]]></a:t>
            </a:r>
            <a:br/>
            <a:r>
              <a:rPr lang="en-US" strike="noStrike" sz="1400" spc="0" u="none" cap="none">
                <a:solidFill>
                  <a:srgbClr val="1E293B">
                    <a:alpha val="100000"/>
                  </a:srgbClr>
                </a:solidFill>
                <a:latin typeface="Calibri"/>
              </a:rPr>
              <a:t><![CDATA[Flexible]]></a:t>
            </a:r>
            <a:br/>
            <a:r>
              <a:rPr lang="en-US" strike="noStrike" sz="1400" spc="0" u="none" cap="none">
                <a:solidFill>
                  <a:srgbClr val="1E293B">
                    <a:alpha val="100000"/>
                  </a:srgbClr>
                </a:solidFill>
                <a:latin typeface="Calibri"/>
              </a:rPr>
              <a:t><![CDATA[Medialising calcaneal osteotomy ± FDL transfe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IB]]></a:t>
            </a:r>
            <a:br/>
            <a:r>
              <a:rPr lang="en-US" strike="noStrike" sz="1400" spc="0" u="none" cap="none">
                <a:solidFill>
                  <a:srgbClr val="1E293B">
                    <a:alpha val="100000"/>
                  </a:srgbClr>
                </a:solidFill>
                <a:latin typeface="Calibri"/>
              </a:rPr>
              <a:t><![CDATA[As Stage II]]></a:t>
            </a:r>
            <a:br/>
            <a:r>
              <a:rPr lang="en-US" strike="noStrike" sz="1400" spc="0" u="none" cap="none">
                <a:solidFill>
                  <a:srgbClr val="1E293B">
                    <a:alpha val="100000"/>
                  </a:srgbClr>
                </a:solidFill>
                <a:latin typeface="Calibri"/>
              </a:rPr>
              <a:t><![CDATA[Flexible; forefoot abduction >40% talar head uncoverage]]></a:t>
            </a:r>
            <a:br/>
            <a:r>
              <a:rPr lang="en-US" strike="noStrike" sz="1400" spc="0" u="none" cap="none">
                <a:solidFill>
                  <a:srgbClr val="1E293B">
                    <a:alpha val="100000"/>
                  </a:srgbClr>
                </a:solidFill>
                <a:latin typeface="Calibri"/>
              </a:rPr>
              <a:t><![CDATA[Flexible]]></a:t>
            </a:r>
            <a:br/>
            <a:r>
              <a:rPr lang="en-US" strike="noStrike" sz="1400" spc="0" u="none" cap="none">
                <a:solidFill>
                  <a:srgbClr val="1E293B">
                    <a:alpha val="100000"/>
                  </a:srgbClr>
                </a:solidFill>
                <a:latin typeface="Calibri"/>
              </a:rPr>
              <a:t><![CDATA[Calcaneal osteotomy + lateral column lengthening (Evans osteotomy) + FDL transfe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dult Acquired Flatfoot — Posterior Tibial Tendon Dysfunction (PTT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II]]></a:t>
            </a:r>
            <a:br/>
            <a:r>
              <a:rPr lang="en-US" strike="noStrike" sz="1400" spc="0" u="none" cap="none">
                <a:solidFill>
                  <a:srgbClr val="1E293B">
                    <a:alpha val="100000"/>
                  </a:srgbClr>
                </a:solidFill>
                <a:latin typeface="Calibri"/>
              </a:rPr>
              <a:t><![CDATA[Tendon failed; fixed deformity developing]]></a:t>
            </a:r>
            <a:br/>
            <a:r>
              <a:rPr lang="en-US" strike="noStrike" sz="1400" spc="0" u="none" cap="none">
                <a:solidFill>
                  <a:srgbClr val="1E293B">
                    <a:alpha val="100000"/>
                  </a:srgbClr>
                </a:solidFill>
                <a:latin typeface="Calibri"/>
              </a:rPr>
              <a:t><![CDATA[Fixed hindfoot valgus; subtalar arthritis beginning; forefoot abduction]]></a:t>
            </a:r>
            <a:br/>
            <a:r>
              <a:rPr lang="en-US" strike="noStrike" sz="1400" spc="0" u="none" cap="none">
                <a:solidFill>
                  <a:srgbClr val="1E293B">
                    <a:alpha val="100000"/>
                  </a:srgbClr>
                </a:solidFill>
                <a:latin typeface="Calibri"/>
              </a:rPr>
              <a:t><![CDATA[Rigid or semi-rigid — subtalar joint fixed in valgus]]></a:t>
            </a:r>
            <a:br/>
            <a:r>
              <a:rPr lang="en-US" strike="noStrike" sz="1400" spc="0" u="none" cap="none">
                <a:solidFill>
                  <a:srgbClr val="1E293B">
                    <a:alpha val="100000"/>
                  </a:srgbClr>
                </a:solidFill>
                <a:latin typeface="Calibri"/>
              </a:rPr>
              <a:t><![CDATA[Subtalar arthrodesis ± additional fusions; brace for non-surgical candidat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dult Acquired Flatfoot — Posterior Tibial Tendon Dysfunction (PTT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V]]></a:t>
            </a:r>
            <a:br/>
            <a:r>
              <a:rPr lang="en-US" strike="noStrike" sz="1400" spc="0" u="none" cap="none">
                <a:solidFill>
                  <a:srgbClr val="1E293B">
                    <a:alpha val="100000"/>
                  </a:srgbClr>
                </a:solidFill>
                <a:latin typeface="Calibri"/>
              </a:rPr>
              <a:t><![CDATA[Tendon failed; long-standing deformity]]></a:t>
            </a:r>
            <a:br/>
            <a:r>
              <a:rPr lang="en-US" strike="noStrike" sz="1400" spc="0" u="none" cap="none">
                <a:solidFill>
                  <a:srgbClr val="1E293B">
                    <a:alpha val="100000"/>
                  </a:srgbClr>
                </a:solidFill>
                <a:latin typeface="Calibri"/>
              </a:rPr>
              <a:t><![CDATA[Fixed hindfoot valgus + ankle valgus from deltoid ligament insufficiency; tibiotalocalcaneal involvement]]></a:t>
            </a:r>
            <a:br/>
            <a:r>
              <a:rPr lang="en-US" strike="noStrike" sz="1400" spc="0" u="none" cap="none">
                <a:solidFill>
                  <a:srgbClr val="1E293B">
                    <a:alpha val="100000"/>
                  </a:srgbClr>
                </a:solidFill>
                <a:latin typeface="Calibri"/>
              </a:rPr>
              <a:t><![CDATA[Rigid; tibiotalocalcaneal involvement]]></a:t>
            </a:r>
            <a:br/>
            <a:r>
              <a:rPr lang="en-US" strike="noStrike" sz="1400" spc="0" u="none" cap="none">
                <a:solidFill>
                  <a:srgbClr val="1E293B">
                    <a:alpha val="100000"/>
                  </a:srgbClr>
                </a:solidFill>
                <a:latin typeface="Calibri"/>
              </a:rPr>
              <a:t><![CDATA[Triple arthrodesis ± ankle reconstruction; tibiotalocalcaneal fusion for severe ankle involv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dult Acquired Flatfoot — Posterior Tibial Tendon Dysfunction (PTT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Assessment]]></a:t>
            </a:r>
            <a:br/>
            <a:br/>
            <a:r>
              <a:rPr lang="en-US" strike="noStrike" sz="1400" spc="0" u="none" cap="none">
                <a:solidFill>
                  <a:srgbClr val="1E293B">
                    <a:alpha val="100000"/>
                  </a:srgbClr>
                </a:solidFill>
                <a:latin typeface="Calibri"/>
              </a:rPr>
              <a:t><![CDATA[History: medial ankle and arch pain; progressive deformity (shoes wearing out medially, inability to wear normal shoes); difficulty with stairs and uneven ground; lateral ankle pain in advanced disease (fibular imping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dult Acquired Flatfoot — Posterior Tibial Tendon Dysfunction (PTT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oo many toes" sign: from posterior, more than 2 toes visible on the lateral side — indicates forefoot abduction from spring ligament and talonavicular joint failure; highly sensitive clinical sign for AAFD when combined with heel valgu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dult Acquired Flatfoot — Posterior Tibial Tendon Dysfunction (PTT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ingle leg heel rise test: ask patient to stand on one leg and rise onto tiptoe; failure to invert heel (or inability to complete the test) = PTT insufficiency; normal = heel inverts during heel rise as subtalar joint locks through PTT action; perform bilaterally for comparis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dult Acquired Flatfoot — Posterior Tibial Tendon Dysfunction (PTT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ouble leg heel rise: ask patient to rise onto tiptoe on both legs — if they can only achieve this bilaterally but not unilaterally, PTT insufficiency is confirmed; some patients cannot perform single-leg heel rise due to pain even with intact PT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lpation: tenderness along PTT course (posterior to medial malleolus, along medial midfoot to navicular insertion); swelling in PTT groove; hindfoot alignment assessment in standing and from behin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dult Acquired Flatfoot — Posterior Tibial Tendon Dysfunction (PTT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lexibility assessment: talonavicular and subtalar joint flexibility to distinguish Stage II (flexible) from Stage III (rigid) — passive correction of hindfoot valgus and forefoot abduction indicates surgical candidacy for joint-sparing procedu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dult Acquired Flatfoot — Posterior Tibial Tendon Dysfunction (PTT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vestigations]]></a:t>
            </a:r>
            <a:br/>
            <a:br/>
            <a:r>
              <a:rPr lang="en-US" strike="noStrike" sz="1400" spc="0" u="none" cap="none">
                <a:solidFill>
                  <a:srgbClr val="1E293B">
                    <a:alpha val="100000"/>
                  </a:srgbClr>
                </a:solidFill>
                <a:latin typeface="Calibri"/>
              </a:rPr>
              <a:t><![CDATA[Weight-bearing foot and ankle radiographs: AP foot (talonavicular uncoverage, talar head-first metatarsal angle), lateral foot (loss of medial arch, talo-first metatarsal angle — Meary angle), hindfoot alignment view (hindfoot valgus angl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dult Acquired Flatfoot — Posterior Tibial Tendon Dysfunction (PTT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ary angle (talo-first metatarsal angle on lateral WB X-ray): normal 0°; in flatfoot deformity, apex-plantar angulation develops (break in Meary line); angle >4° below horizontal indicates significant arch collapse; useful for pre-operative planning and quantifying deformity]]>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alonavicular uncoverage: on AP foot X-ray, normally <10% of talar head uncovered; >40% = significant forefoot abduction (Stage IIB threshold)]]>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dult Acquired Flatfoot — Posterior Tibial Tendon Dysfunction (PTT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RI ankle and foot: evaluates PTT integrity (tendinosis, partial or complete tear), spring ligament complex (superomedial and inferoplantar ligaments), subtalar and talonavicular cartilage; guides surgical planning; essential before surgery in Stage II–III]]></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SS: dynamic assessment of PTT; useful for guided injection; less comprehensive than MRI]]></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Johnson KA, Strom DE. Tibialis posterior tendon dysfunction. Clin Orthop Relat Res. 1989;(239):196–206.]]></a:t>
            </a:r>
            <a:br/>
            <a:r>
              <a:rPr lang="en-US" strike="noStrike" sz="1200" spc="0" u="none" cap="none">
                <a:solidFill>
                  <a:srgbClr val="1E293B">
                    <a:alpha val="100000"/>
                  </a:srgbClr>
                </a:solidFill>
                <a:latin typeface="Calibri"/>
              </a:rPr>
              <a:t><![CDATA[Myerson MS. Adult acquired flatfoot deformity: treatment of dysfunction of the posterior tibial tendon. Instr Course Lect. 1997;46:393–405.]]></a:t>
            </a:r>
            <a:br/>
            <a:r>
              <a:rPr lang="en-US" strike="noStrike" sz="1200" spc="0" u="none" cap="none">
                <a:solidFill>
                  <a:srgbClr val="1E293B">
                    <a:alpha val="100000"/>
                  </a:srgbClr>
                </a:solidFill>
                <a:latin typeface="Calibri"/>
              </a:rPr>
              <a:t><![CDATA[Mosier-LaClair S et al. Imaging of the posterior tibial tendon. Foot Ankle Clin. 2004.]]></a:t>
            </a:r>
            <a:br/>
            <a:r>
              <a:rPr lang="en-US" strike="noStrike" sz="1200" spc="0" u="none" cap="none">
                <a:solidFill>
                  <a:srgbClr val="1E293B">
                    <a:alpha val="100000"/>
                  </a:srgbClr>
                </a:solidFill>
                <a:latin typeface="Calibri"/>
              </a:rPr>
              <a:t><![CDATA[Haddad SL et al. Adult acquired flatfoot: a review of the epidemiology, pathogenesis, diagnosis and treatment. J Am Acad Orthop Surg. 2021.]]></a:t>
            </a:r>
            <a:br/>
            <a:r>
              <a:rPr lang="en-US" strike="noStrike" sz="1200" spc="0" u="none" cap="none">
                <a:solidFill>
                  <a:srgbClr val="1E293B">
                    <a:alpha val="100000"/>
                  </a:srgbClr>
                </a:solidFill>
                <a:latin typeface="Calibri"/>
              </a:rPr>
              <a:t><![CDATA[Deland JT. Adult-acquired flatfoot deformity. J Am Acad Orthop Surg. 2008;16(7):399–406.]]></a:t>
            </a:r>
            <a:br/>
            <a:r>
              <a:rPr lang="en-US" strike="noStrike" sz="1200" spc="0" u="none" cap="none">
                <a:solidFill>
                  <a:srgbClr val="1E293B">
                    <a:alpha val="100000"/>
                  </a:srgbClr>
                </a:solidFill>
                <a:latin typeface="Calibri"/>
              </a:rPr>
              <a:t><![CDATA[Gould N et al. Adult acquired flatfoot — hindfoot osteotomy and FDL transfer. Foot Ankle Int. 2007.]]></a:t>
            </a:r>
            <a:br/>
            <a:r>
              <a:rPr lang="en-US" strike="noStrike" sz="1200" spc="0" u="none" cap="none">
                <a:solidFill>
                  <a:srgbClr val="1E293B">
                    <a:alpha val="100000"/>
                  </a:srgbClr>
                </a:solidFill>
                <a:latin typeface="Calibri"/>
              </a:rPr>
              <a:t><![CDATA[Ellis SJ et al. Reconstruction of the spring ligament complex. Foot Ankle Int. 2010....]]></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Adult Acquired Flatfoot — Posterior Tibial Tendon Dysfunction (PTTD)]]></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2026-09-23T17:07:47Z</dcterms:created>
  <dcterms:modified xsi:type="dcterms:W3CDTF">2026-09-23T17:07:47Z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