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90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RAUM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llman / Neer Distal Third — Clavicle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llman: Type I midshaft; Type II distal; Type III medial third. Neer distal clavicle: Type I stable; IIA/IIB unstable (CC ligaments disrupted); Type III intra-articular; V epiphyseal. Distal (Neer IIB) has high nonunion; often operative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llman / Neer Distal Third — Clavic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& Classification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ractures of the distal third of the clavicle account for approximately 12–15% of all clavicle fractures and have distinct management considerations compared to mid-shaft fractures. The relationship of the fracture to the coracoclavicular (CC) ligaments — the conoid and trapezoid — determines the stability of the fracture and drives the decision to manage operatively or non-operatively. The Allman and Neer classifications are the most widely used framework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llman / Neer Distal Third — Clavic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distal clavicle is stabilised by the acromioclavicular (AC) ligaments (capsule and superior and inferior AC ligaments — control horizontal stability) and the coracoclavicular ligaments — conoid ligament (posteromedial, more vertical, primary restraint to superior displacement) and trapezoid ligament (anterolateral, more horizontal, primary restraint to axial compression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llman / Neer Distal Third — Clavic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echanism: direct blow to the shoulder; fall on an outstretched hand; fall onto the point of the shoulder; direct impact in sport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assific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scrip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C Ligament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bilit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ical Management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llman Group I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iddle third (most common — 80%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tac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ariabl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n-operative (mostly); surgical if significantly displace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llman Group II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stal thir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y be tor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pends on Neer subtyp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ee Neer classifica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llman / Neer Distal Third — Clavic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llman Group III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edial third (rare — 5%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tac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Usually stabl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n-operative (mostly); CT to exclude sterno-clavicular dislocat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eer Classification of Distal Third Clavicle Fractures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eer Typ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racture Loc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C Ligament Statu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bilit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nageme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llman / Neer Distal Third — Clavic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 I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ateral to the CC ligaments (between CC and AC ligaments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tact — CC ligaments attached to the medial fragme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ble — medial fragment stabilised by intact CC ligaments to the coracoi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n-operative; excellent union rate (>95%)]]>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llman / Neer Distal Third — Clavic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 II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edial to or through the CC ligament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C ligaments detached from the medial (proximal) fragment and attached to the distal (lateral) fragment or avulse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UNSTABLE — medial fragment is unsupported, pulled superiorly by the trapezius; highest non-union rate (20–30% non-operative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rgical fixation recommende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llman / Neer Distal Third — Clavic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 IIA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oth CC ligaments intact and attached to distal fragment; fracture medial to both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oth conoid and trapezoid attached to distal fragme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Unstable — medial fragment unsupporte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rgical fixat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 IIB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noid torn; trapezoid attached to distal fragment; fracture between the two CC ligament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noid ruptured; trapezoid intact to distal fragme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Unstabl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rgical fixa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llman / Neer Distal Third — Clavic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 III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tra-articular extension into the AC joint; distal to CC ligament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tac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bl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n-operative initially; late ACJ OA may require distal clavicle excis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 IV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eriosteal sleeve fracture in children — medial fragment displaces superiorly through the periosteum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tact (attached to sleeve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seudo-dislocation; periosteum and CC intac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n-operative in children; excellent remodell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llman / Neer Distal Third — Clavic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 V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mminuted; CC ligaments attached to an inferior bone fragment, not to the main distal fragme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C ligaments to inferior comminuted fragment onl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Unstabl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rgical fixa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llman / Neer Distal Third — Clavic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Key principle: the stability of a distal clavicle fracture depends entirely on the status of the CC ligaments relative to the fracture — if the CC ligaments remain attached to the medial fragment (Type I), the fracture is stable; if they are detached from the medial fragment (Type II, IIA, IIB, V), the medial fragment loses its inferior attachment to the coracoid and displaces superiorly due to trapezius pull — this is the unstable pattern with high non-union risk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llman / Neer Distal Third — Clavic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inical Assessment & Investigation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istory and mechanism: direct shoulder blow, fall onto the shoulder; sporting injury; assess pain, shoulder function, skin integrity over the fractur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llman / Neer Distal Third — Clavic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xamination: tenderness and deformity at the distal clavicle; step deformity at the AC joint in Type II (clavicle displaced superiorly relative to the acromion); skin tenting in significantly displaced fractures (skin at risk); neurovascular assessment; assess contralateral shoulder for AC joint baselin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llman / Neer Distal Third — Clavic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adiographs: standard AP clavicle and Zanca view (AC joint view — 15° cephalad tilt; better visualises the AC joint and distal clavicle); assess fracture pattern, displacement, and CC distanc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llman / Neer Distal Third — Clavic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C distance measurement on X-ray: measured from the superior cortex of the coracoid to the inferior cortex of the clavicle; normal approximately 11–13 mm; increased CC distance in Type II = superior displacement of the medial fragment; stress views (weight held in each hand) can demonstrate instabilit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T scan: for complex or comminuted fractures to better define anatomy and guide surgical planning; particularly for Type V comminuted fractur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llman / Neer Distal Third — Clavic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nagement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eer Type I (stable): arm sling for comfort; early range of motion; progressive loading; union almost universal; return to sport at 6–8 weeks when comfortabl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llman / Neer Distal Third — Clavic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eer Type II (unstable) — surgical indications: Type II distal clavicle fractures have a reported non-union rate of 20–30% with non-operative management (some series up to 40%); surgical fixation is generally recommended; indications include: significant displacement, skin tenting, high-demand patients, bilateral fractures, open fracture; non-operative management can be considered in elderly low-demand patients or those with significant medical comorbiditi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eer CS. Fracture of the distal clavicle with detachment of the coracoclavicular ligaments in adults. J Trauma. 1963;3:99–110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llman FL. Fractures and ligamentous injuries of the clavicle and its articulation. J Bone Joint Surg Am. 1967;49(4):774–784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obinson CM et al. Distal clavicle fractures. J Bone Joint Surg Br. 2004;86(4):565–570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egeman SA et al. Operative treatment of distal clavicle fractures. Acta Orthop. 2013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ndersen JR et al. Surgical treatment of distal clavicle fractures. Injury. 2011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errmann S et al. Hook plate fixation for distal clavicle fractures. J Shoulder Elbow Surg. 2011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mpbells Operative Orthopaedics. 14th Edition. Elsevier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ockwood and Greens Fractures in Adults. 9th Edition. Wolters Kluwer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rtho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llman / Neer Distal Third — Clavicl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2026-10-31T16:05:43Z</dcterms:created>
  <dcterms:modified xsi:type="dcterms:W3CDTF">2026-10-31T16:05:43Z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