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8167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llman / Neer Distal Third — Clavicl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llman / Neer Distal Third — Clavic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ra-articular extension into the AC joint; distal to CC ligamen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ac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 initially; late ACJ OA may require distal clavicle excis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V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iosteal sleeve fracture in children — medial fragment displaces superiorly through the periosteu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act (attached to sleev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seudo-dislocation; periosteum and CC intac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 in children; excellent remodell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llman / Neer Distal Third — Clavic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V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minuted; CC ligaments attached to an inferior bone fragment, not to the main distal frag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C ligaments to inferior comminuted fragment on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fix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llman / Neer Distal Third — Clavic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principle: the stability of a distal clavicle fracture depends entirely on the status of the CC ligaments relative to the fracture — if the CC ligaments remain attached to the medial fragment (Type I), the fracture is stable; if they are detached from the medial fragment (Type II, IIA, IIB, V), the medial fragment loses its inferior attachment to the coracoid and displaces superiorly due to trapezius pull — this is the unstable pattern with high non-union ris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llman / Neer Distal Third — Clavic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Assessment & Investig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ry and mechanism: direct shoulder blow, fall onto the shoulder; sporting injury; assess pain, shoulder function, skin integrity over the fract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llman / Neer Distal Third — Clavic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ination: tenderness and deformity at the distal clavicle; step deformity at the AC joint in Type II (clavicle displaced superiorly relative to the acromion); skin tenting in significantly displaced fractures (skin at risk); neurovascular assessment; assess contralateral shoulder for AC joint baselin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llman / Neer Distal Third — Clavic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graphs: standard AP clavicle and Zanca view (AC joint view — 15° cephalad tilt; better visualises the AC joint and distal clavicle); assess fracture pattern, displacement, and CC dista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llman / Neer Distal Third — Clavic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C distance measurement on X-ray: measured from the superior cortex of the coracoid to the inferior cortex of the clavicle; normal approximately 11–13 mm; increased CC distance in Type II = superior displacement of the medial fragment; stress views (weight held in each hand) can demonstrate instabil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 scan: for complex or comminuted fractures to better define anatomy and guide surgical planning; particularly for Type V comminuted fra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llman / Neer Distal Third — Clavic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er Type I (stable): arm sling for comfort; early range of motion; progressive loading; union almost universal; return to sport at 6–8 weeks when comfortab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llman / Neer Distal Third — Clavic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er Type II (unstable) — surgical indications: Type II distal clavicle fractures have a reported non-union rate of 20–30% with non-operative management (some series up to 40%); surgical fixation is generally recommended; indications include: significant displacement, skin tenting, high-demand patients, bilateral fractures, open fracture; non-operative management can be considered in elderly low-demand patients or those with significant medical comorbiditi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er CS. Fracture of the distal clavicle with detachment of the coracoclavicular ligaments in adults. J Trauma. 1963;3:99–11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lman FL. Fractures and ligamentous injuries of the clavicle and its articulation. J Bone Joint Surg Am. 1967;49(4):774–78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binson CM et al. Distal clavicle fractures. J Bone Joint Surg Br. 2004;86(4):565–57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geman SA et al. Operative treatment of distal clavicle fractures. Acta Orthop. 201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dersen JR et al. Surgical treatment of distal clavicle fractures. Injury. 201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errmann S et al. Hook plate fixation for distal clavicle fractures. J Shoulder Elbow Surg. 201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ckwood and Greens Fractures in Adults. 9th Edition. Wolters Kluw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lman: Type I midshaft; Type II distal; Type III medial third. Neer distal clavicle: Type I stable; IIA/IIB unstable (CC ligaments disrupted); Type III intra-articular; V epiphyseal. Distal (Neer IIB) has high nonunion; often operativ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llman / Neer Distal Third — Clavic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llman / Neer Distal Third — Clavic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Classifi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s of the distal third of the clavicle account for approximately 12–15% of all clavicle fractures and have distinct management considerations compared to mid-shaft fractures. The relationship of the fracture to the coracoclavicular (CC) ligaments — the conoid and trapezoid — determines the stability of the fracture and drives the decision to manage operatively or non-operatively. The Allman and Neer classifications are the most widely used framework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llman / Neer Distal Third — Clavic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distal clavicle is stabilised by the acromioclavicular (AC) ligaments (capsule and superior and inferior AC ligaments — control horizontal stability) and the coracoclavicular ligaments — conoid ligament (posteromedial, more vertical, primary restraint to superior displacement) and trapezoid ligament (anterolateral, more horizontal, primary restraint to axial compress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llman / Neer Distal Third — Clavic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sm: direct blow to the shoulder; fall on an outstretched hand; fall onto the point of the shoulder; direct impact in spor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C Ligamen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i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ical Manag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lman Group 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ddle third (most common — 80%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ac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ri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 (mostly); surgical if significantly displac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lman Group 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thir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y be tor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pends on Neer sub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e Neer classific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llman / Neer Distal Third — Clavic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lman Group I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dial third (rare — 5%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ac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sually 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 (mostly); CT to exclude sterno-clavicular disloc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er Classification of Distal Third Clavicle Fracture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er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 Lo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C Ligament Statu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i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llman / Neer Distal Third — Clavic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teral to the CC ligaments (between CC and AC ligament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act — CC ligaments attached to the medial frag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le — medial fragment stabilised by intact CC ligaments to the coracoi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; excellent union rate (>95%)]]>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llman / Neer Distal Third — Clavic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dial to or through the CC ligamen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C ligaments detached from the medial (proximal) fragment and attached to the distal (lateral) fragment or avuls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STABLE — medial fragment is unsupported, pulled superiorly by the trapezius; highest non-union rate (20–30% non-operativ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fixation recommend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llman / Neer Distal Third — Clavic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th CC ligaments intact and attached to distal fragment; fracture medial to both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th conoid and trapezoid attached to distal frag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stable — medial fragment unsupport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fix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B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oid torn; trapezoid attached to distal fragment; fracture between the two CC ligamen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oid ruptured; trapezoid intact to distal frag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fix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2026-05-03T09:28:02Z</dcterms:created>
  <dcterms:modified xsi:type="dcterms:W3CDTF">2026-05-03T09:28:02Z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