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</p:sldIdLst>
  <p:sldSz cx="9144000" cy="5143500" type="screen16x9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slide" Target="slides/slide2.xml"/>
  <Relationship Id="rId5" Type="http://schemas.openxmlformats.org/officeDocument/2006/relationships/slide" Target="slides/slide3.xml"/>
  <Relationship Id="rId6" Type="http://schemas.openxmlformats.org/officeDocument/2006/relationships/slide" Target="slides/slide4.xml"/>
  <Relationship Id="rId7" Type="http://schemas.openxmlformats.org/officeDocument/2006/relationships/slide" Target="slides/slide5.xml"/>
  <Relationship Id="rId8" Type="http://schemas.openxmlformats.org/officeDocument/2006/relationships/slide" Target="slides/slide6.xml"/>
  <Relationship Id="rId9" Type="http://schemas.openxmlformats.org/officeDocument/2006/relationships/slide" Target="slides/slide7.xml"/>
  <Relationship Id="rId10" Type="http://schemas.openxmlformats.org/officeDocument/2006/relationships/slide" Target="slides/slide8.xml"/>
  <Relationship Id="rId11" Type="http://schemas.openxmlformats.org/officeDocument/2006/relationships/slide" Target="slides/slide9.xml"/>
  <Relationship Id="rId12" Type="http://schemas.openxmlformats.org/officeDocument/2006/relationships/slide" Target="slides/slide10.xml"/>
  <Relationship Id="rId13" Type="http://schemas.openxmlformats.org/officeDocument/2006/relationships/slide" Target="slides/slide11.xml"/>
  <Relationship Id="rId14" Type="http://schemas.openxmlformats.org/officeDocument/2006/relationships/slide" Target="slides/slide12.xml"/>
  <Relationship Id="rId15" Type="http://schemas.openxmlformats.org/officeDocument/2006/relationships/slide" Target="slides/slide13.xml"/>
  <Relationship Id="rId16" Type="http://schemas.openxmlformats.org/officeDocument/2006/relationships/slide" Target="slides/slide14.xml"/>
  <Relationship Id="rId17" Type="http://schemas.openxmlformats.org/officeDocument/2006/relationships/slide" Target="slides/slide15.xml"/>
  <Relationship Id="rId18" Type="http://schemas.openxmlformats.org/officeDocument/2006/relationships/slide" Target="slides/slide16.xml"/>
  <Relationship Id="rId19" Type="http://schemas.openxmlformats.org/officeDocument/2006/relationships/slide" Target="slides/slide17.xml"/>
  <Relationship Id="rId20" Type="http://schemas.openxmlformats.org/officeDocument/2006/relationships/slide" Target="slides/slide18.xml"/>
  <Relationship Id="rId21" Type="http://schemas.openxmlformats.org/officeDocument/2006/relationships/slide" Target="slides/slide19.xml"/>
  <Relationship Id="rId22" Type="http://schemas.openxmlformats.org/officeDocument/2006/relationships/slide" Target="slides/slide20.xml"/>
  <Relationship Id="rId23" Type="http://schemas.openxmlformats.org/officeDocument/2006/relationships/presProps" Target="presProps.xml"/>
  <Relationship Id="rId24" Type="http://schemas.openxmlformats.org/officeDocument/2006/relationships/viewProps" Target="viewProps.xml"/>
  <Relationship Id="rId25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2259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42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2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3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4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5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6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7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8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19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_rels/slide20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22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523875" y="266700"/>
          <a:ext cx="8620125" cy="4953000"/>
          <a:chOff x="523875" y="266700"/>
          <a:chExt cx="8620125" cy="4953000"/>
        </a:xfrm>
      </p:grpSpPr>
      <p:sp>
        <p:nvSpPr>
          <p:cNvPr id="2" name=""/>
          <p:cNvSpPr txBox="1"/>
          <p:nvPr/>
        </p:nvSpPr>
        <p:spPr>
          <a:xfrm>
            <a:off x="523875" y="266700"/>
            <a:ext cx="2857500" cy="2667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1100" spc="0" u="none" cap="none">
                <a:solidFill>
                  <a:srgbClr val="2563EB">
                    <a:alpha val="100000"/>
                  </a:srgbClr>
                </a:solidFill>
                <a:latin typeface="Calibri"/>
              </a:rPr>
              <a:t><![CDATA[ORTHONOTES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71500"/>
            <a:ext cx="285750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9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TUMOR]]></a:t>
            </a:r>
          </a:p>
        </p:txBody>
      </p:sp>
      <p:sp>
        <p:nvSpPr>
          <p:cNvPr id="4" name=""/>
          <p:cNvSpPr txBox="1"/>
          <p:nvPr/>
        </p:nvSpPr>
        <p:spPr>
          <a:xfrm>
            <a:off x="523875" y="1524000"/>
            <a:ext cx="8096250" cy="20955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3600" spc="0" u="none" cap="none">
                <a:solidFill>
                  <a:srgbClr val="FFFFFF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5" name=""/>
          <p:cNvSpPr txBox="1"/>
          <p:nvPr/>
        </p:nvSpPr>
        <p:spPr>
          <a:xfrm>
            <a:off x="523875" y="4686300"/>
            <a:ext cx="8096250" cy="2667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0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The Orthopaedic Knowledge Network  •  orthonotes.in]]>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5F9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342900"/>
          <a:ext cx="8953500" cy="5086350"/>
          <a:chOff x="0" y="34290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342900"/>
            <a:ext cx="8096250" cy="4191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600" spc="0" u="none" cap="none">
                <a:solidFill>
                  <a:srgbClr val="2563EB">
                    <a:alpha val="100000"/>
                  </a:srgbClr>
                </a:solidFill>
                <a:latin typeface="Calibri"/>
              </a:rPr>
              <a:t><![CDATA[Overview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914400"/>
            <a:ext cx="8096250" cy="3714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5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Expansile blood-filled benign tumor in children/young adults. Common sites: metaphysis of long bones, spine posterior elements. X-ray: blow-out lesion with thin shell, septations. MRI: multiple fluid–fluid levels. Treatment: curettage + graft/cement, sclerotherapy, embolization.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2]]>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Overview & Epidemiology]]></a:t>
            </a:r>
            <a:br/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Aneurysmal bone cyst (ABC) is a benign, locally aggressive bone lesion characterised by blood-filled spaces separated by fibrous septa containing multinucleated giant cells, reactive bone, and fibrous tissue. Despite its benign nature, ABC can grow rapidly and cause significant bone destruction. A key diagnostic consideration is that secondary ABC change can occur in association with other bone lesions — most importantly giant cell tumour, chondroblastoma, osteoblastoma, and telangiectatic osteosarcoma — and this co-existing pathology must not be missed.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3]]>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Incidence: approximately 0.14 per 100,000 per year; accounts for approximately 1–2% of primary bone tumours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Age: predominantly children and young adults; 80% occur before age 20 years; peak incidence in second decade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Male:female ratio: approximately equal (slight female preponderance in some series)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4]]>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Most common locations: posterior elements of spine (most common spinal lesion in children), metaphysis of long bones (femur, tibia, humerus); eccentric position; may expand cortex dramatically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Primary ABC (70%): no identifiable underlying lesion — driven by USP6 gene rearrangement (17p13)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Secondary ABC (30%): ABC change superimposed on a pre-existing lesion — GCT most commonly (see below); correct identification of the primary lesion is critical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5]]>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Pathology & Molecular Biology]]></a:t>
            </a:r>
            <a:br/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Histology: cavernous blood-filled spaces without endothelial lining (not true vascular spaces); fibrous septa containing fibroblasts, osteoclast-like giant cells, reactive woven bone, and haemosiderin; no atypia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USP6 gene rearrangement (TRE17 oncogene; 17p13): present in approximately 70% of primary ABCs — highly specific molecular marker; absent in secondary ABCs; useful for confirming primary ABC diagnosis and excluding secondary lesions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6]]>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USP6 rearrangement detection: FISH or RT-PCR on biopsy material — now standard in many specialist centres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Solid variant of ABC: less common; predominantly solid fibrous tissue with scattered blood-filled spaces; may be mistaken for osteosarcoma or other sarcomas; molecular testing particularly useful here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7]]>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Secondary ABC changes: the underlying primary lesion drives local haemorrhage and cyst formation; the giant cells and septa are reactive, not the primary pathology — always sample the solid component of the lesion thoroughly at biopsy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linical Presentation]]></a:t>
            </a:r>
            <a:br/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Progressive, worsening pain over the affected bone; swelling if cortex expanded; tenderness on palpation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8]]>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Rapid growth is characteristic — a defining feature that distinguishes ABC from simple bone cyst (which is typically latent)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Pathological fracture: occurs in approximately 10–20% — particularly common in proximal femur and humerus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Spinal ABC: back pain, scoliosis, and neurological symptoms if posterior element expansion compresses the spinal canal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9]]>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Rapid growth + lytic eccentric metaphyseal lesion with blown-out cortex in a child = ABC until proven otherwise — but must exclude telangiectatic osteosarcoma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alcitonin-sensitive ABC: rare; responds to calcitonin injection — anecdotal evidence; not standard practice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0]]>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Radiological Features]]></a:t>
            </a:r>
            <a:br/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Plain radiographs: eccentric, lytic, expansile metaphyseal lesion; thinned but intact cortex with characteristic "blown-out" appearance; trabeculated internal architecture (soap-bubble); may have narrow or wide zone of transition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T scan: defines cortical integrity, extent of expansion, and relationship to adjacent structures; shows trabeculations and fluid-filled spaces; guides surgical approach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1]]>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MRI fluid-fluid levels: blood products of different ages layer in cystic spaces — hyperintense supernatant over hypointense sediment; pathognomonic appearance BUT also seen in GCT with secondary ABC change and telangiectatic osteosarcoma — not diagnostic alone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Periosteal reaction: thin eggshell periosteal rim (periosteal new bone around expanded lesion); no aggressive periosteal reaction (Codman triangle absent in primary ABC)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2]]>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Bone scan: intense peripheral uptake with central photopenia ("doughnut sign") — reflects peripheral vascular reactive bone with central avascular cystic content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MRI: solid component within cystic lesion raises suspicion for secondary ABC — biopsy the solid component specifically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Differential Diagnosis]]></a:t>
            </a:r>
            <a:br/>
            <a:br/>
            <a:br/>
            <a:br/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Diagnosis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Distinguishing Features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Key Differentiator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3]]>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Simple Bone Cyst (UBC)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entral metaphysis; proximal humerus/femur; fallen fragment sign after fracture; unicameral; not expansile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entral position; no expansion; fallen fragment sign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Telangiectatic Osteosarcoma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Also has fluid-fluid levels; lytic; rapid growth; high-grade malignant cells in septa; aggressive periosteal reaction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Must be excluded — malignant; biopsy septa for atypical cells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4]]>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GCT with secondary ABC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Epiphyseal; adult; solid component; H3.3 mutation positive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Epiphyseal location; age >20; solid component on MRI]]>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hondroblastoma with secondary ABC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Epiphyseal in skeletally immature; calcification; S100/DOG1 positive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Epiphyseal in child; calcification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Fibrous Dysplasia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Ground-glass matrix; shepherd crook deformity; polyostotic form associated with McCune-Albright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Ground-glass matrix; no fluid levels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5]]>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Telangiectatic osteosarcoma is the critical differential — it has fluid-fluid levels identical to ABC on MRI; it is high-grade malignant; ALWAYS biopsy any suspected ABC to exclude this diagnosis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Management]]></a:t>
            </a:r>
            <a:br/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Treatment of primary ABC aims to eradicate the lesion while preserving bone stock and joint function. Multiple effective treatment modalities exist.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Treatment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Technique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Recurrence Rate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6]]>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Intralesional curettage + bone graft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Open curettage; fill with autograft or allograft; internal fixation if compromised bone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20–30%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urettage + PMMA cement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As above with cement filling for immediate stability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15–20%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Percutaneous sclerotherapy (Ethibloc, Polidocanol)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T-guided injection of sclerosant into cystic spaces; serial injections; outpatient procedure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15–25%; minimally invasive; preferred in inaccessible locations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7]]>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171450"/>
          <a:ext cx="8953500" cy="5086350"/>
          <a:chOff x="0" y="17145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171450"/>
            <a:ext cx="8096250" cy="2286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552450"/>
            <a:ext cx="8096250" cy="409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Selective arterial embolisation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Angiography and embolisation of feeding vessels; induces thrombosis and ossification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20–30%; may require multiple sessions; good for spine/pelvis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Denosumab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Anti-RANKL therapy; induces cyst ossification and consolidation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Emerging evidence; off-label use; useful for unresectable or recurrent cases]]></a:t>
            </a:r>
          </a:p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Wide resection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En bloc excision; for expendable bones (fibula, rib) or failed curettage in accessible sites]]></a:t>
            </a:r>
            <a:br/>
            <a:r>
              <a:rPr lang="en-US" strike="noStrike" sz="14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<5%; rarely required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8]]>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5F9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0" y="342900"/>
          <a:ext cx="8953500" cy="5086350"/>
          <a:chOff x="0" y="342900"/>
          <a:chExt cx="8953500" cy="5086350"/>
        </a:xfrm>
      </p:grpSpPr>
      <p:sp>
        <p:nvSpPr>
          <p:cNvPr id="2" name=""/>
          <p:cNvSpPr txBox="1"/>
          <p:nvPr/>
        </p:nvSpPr>
        <p:spPr>
          <a:xfrm>
            <a:off x="523875" y="342900"/>
            <a:ext cx="8096250" cy="4191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600" spc="0" u="none" cap="none">
                <a:solidFill>
                  <a:srgbClr val="2563EB">
                    <a:alpha val="100000"/>
                  </a:srgbClr>
                </a:solidFill>
                <a:latin typeface="Calibri"/>
              </a:rPr>
              <a:t><![CDATA[References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914400"/>
            <a:ext cx="8096250" cy="3714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2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Campanacci M. Aneurysmal bone cysts. In: Bone and Soft Tissue Tumours. 2nd Edition. Springer, 1999.]]></a:t>
            </a:r>
            <a:br/>
            <a:r>
              <a:rPr lang="en-US" strike="noStrike" sz="12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Lichtenstein L. Aneurysmal bone cyst: a pathological entity commonly mistaken for giant-cell tumour and occasionally for hemangioma and osteogenic sarcoma. Cancer. 1950;3(2):279–289.]]></a:t>
            </a:r>
            <a:br/>
            <a:r>
              <a:rPr lang="en-US" strike="noStrike" sz="12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Oliveira AM et al. USP6 and CDH11 oncogenes identify the neoplastic cell in primary aneurysmal bone cysts and are absent in so-called secondary aneurysmal bone cysts. Am J Pathol. 2004.]]></a:t>
            </a:r>
            <a:br/>
            <a:r>
              <a:rPr lang="en-US" strike="noStrike" sz="12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Flont P, Kolacinska-Flont M, Niedzielski K. A comparison of cyst fluid injection and open surgery in the management of aneurysmal bone cysts. World J Surg Oncol. 2013.]]></a:t>
            </a:r>
            <a:br/>
            <a:r>
              <a:rPr lang="en-US" strike="noStrike" sz="12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Disch AC et al. Surgical management of aneurysmal bone cysts of the spine. Spine. 2008.]]></a:t>
            </a:r>
            <a:br/>
            <a:r>
              <a:rPr lang="en-US" strike="noStrike" sz="1200" spc="0" u="none" cap="none">
                <a:solidFill>
                  <a:srgbClr val="1E293B">
                    <a:alpha val="100000"/>
                  </a:srgbClr>
                </a:solidFill>
                <a:latin typeface="Calibri"/>
              </a:rPr>
              <a:t><![CDATA[Rossi G et al. Aneur...]]></a:t>
            </a:r>
          </a:p>
        </p:txBody>
      </p:sp>
      <p:sp>
        <p:nvSpPr>
          <p:cNvPr id="4" name=""/>
          <p:cNvSpPr txBox="1"/>
          <p:nvPr/>
        </p:nvSpPr>
        <p:spPr>
          <a:xfrm>
            <a:off x="0" y="4876800"/>
            <a:ext cx="8953500" cy="2095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8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•  19]]>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B1220">
            <a:alpha val="100000"/>
          </a:srgbClr>
        </a:solidFill>
      </p:bgPr>
    </p:bg>
    <p:spTree>
      <p:nvGrpSpPr>
        <p:cNvPr id="1" name=""/>
        <p:cNvGrpSpPr/>
        <p:nvPr/>
      </p:nvGrpSpPr>
      <p:grpSpPr>
        <a:xfrm>
          <a:off x="523875" y="1809750"/>
          <a:ext cx="8620125" cy="3524250"/>
          <a:chOff x="523875" y="1809750"/>
          <a:chExt cx="8620125" cy="3524250"/>
        </a:xfrm>
      </p:grpSpPr>
      <p:sp>
        <p:nvSpPr>
          <p:cNvPr id="2" name=""/>
          <p:cNvSpPr txBox="1"/>
          <p:nvPr/>
        </p:nvSpPr>
        <p:spPr>
          <a:xfrm>
            <a:off x="523875" y="1809750"/>
            <a:ext cx="8096250" cy="3429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1400" spc="0" u="none" cap="none">
                <a:solidFill>
                  <a:srgbClr val="2563EB">
                    <a:alpha val="100000"/>
                  </a:srgbClr>
                </a:solidFill>
                <a:latin typeface="Calibri"/>
              </a:rPr>
              <a:t><![CDATA[ORTHONOTES]]></a:t>
            </a:r>
          </a:p>
        </p:txBody>
      </p:sp>
      <p:sp>
        <p:nvSpPr>
          <p:cNvPr id="3" name=""/>
          <p:cNvSpPr txBox="1"/>
          <p:nvPr/>
        </p:nvSpPr>
        <p:spPr>
          <a:xfrm>
            <a:off x="523875" y="2228850"/>
            <a:ext cx="8096250" cy="76200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trike="noStrike" sz="2800" spc="0" u="none" cap="none">
                <a:solidFill>
                  <a:srgbClr val="FFFFFF">
                    <a:alpha val="100000"/>
                  </a:srgbClr>
                </a:solidFill>
                <a:latin typeface="Calibri"/>
              </a:rPr>
              <a:t><![CDATA[Aneurysmal Bone Cyst]]></a:t>
            </a:r>
          </a:p>
        </p:txBody>
      </p:sp>
      <p:sp>
        <p:nvSpPr>
          <p:cNvPr id="4" name=""/>
          <p:cNvSpPr txBox="1"/>
          <p:nvPr/>
        </p:nvSpPr>
        <p:spPr>
          <a:xfrm>
            <a:off x="523875" y="3238500"/>
            <a:ext cx="8096250" cy="285750"/>
          </a:xfrm>
          <a:prstGeom prst="rect">
            <a:avLst/>
          </a:prstGeom>
          <a:noFill/>
        </p:spPr>
        <p:txBody>
          <a:bodyPr anchorCtr="0" rtlCol="0" vert="horz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trike="noStrike" sz="1100" spc="0" u="none" cap="none">
                <a:solidFill>
                  <a:srgbClr val="94A3B8">
                    <a:alpha val="100000"/>
                  </a:srgbClr>
                </a:solidFill>
                <a:latin typeface="Calibri"/>
              </a:rPr>
              <a:t><![CDATA[orthonotes.in  |  The Orthopaedic Knowledge Network]]>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20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Unknown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2026-09-12T10:41:33Z</dcterms:created>
  <dcterms:modified xsi:type="dcterms:W3CDTF">2026-09-12T10:41:33Z</dcterms:modified>
  <dc:title>Untitled Presentation</dc:title>
  <dc:description/>
  <dc:subject/>
  <cp:keywords/>
  <cp:category/>
  <cp:revision/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