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57900"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TRAUMA]]></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Ankle Fractures — Lauge-Hansen]]></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Classification based on position of foot + force direction. Common: Supination-External Rotation (SER), Supination-Adduction (SA), Pronation-Abduction (PA), Pronation-External Rotation (PER). Each mechanism has progressive stages of injury (ligament/osseous). Guides mechanism-based diagnosis and fixation strategy. Supination-External Rotation = most common ankle injur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nkle Fractures — Lauge-Hanse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a:t>
            </a:r>
            <a:br/>
            <a:br/>
            <a:br/>
            <a:r>
              <a:rPr lang="en-US" strike="noStrike" sz="1400" spc="0" u="none" cap="none">
                <a:solidFill>
                  <a:srgbClr val="1E293B">
                    <a:alpha val="100000"/>
                  </a:srgbClr>
                </a:solidFill>
                <a:latin typeface="Calibri"/>
              </a:rPr>
              <a:t><![CDATA[Ankle fractures are among the most common injuries treated in orthopaedic practice. They involve fractures of the distal tibia, fibula, or both and may be associated with ligamentous injuries affecting ankle stability. Proper understanding of the mechanism of injury is essential for accurate diagnosis and appropriate treat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nkle Fractures — Lauge-Hanse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Lauge-Hansen classification system describes ankle fractures based on the position of the foot at the time of injury and the direction of the deforming force. This classification provides insight into the sequential pattern of ligament and bone injuries that occur during ankle trauma.]]></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Understanding these injury mechanisms helps clinicians predict associated ligament injuries, evaluate radiographs more accurately, and determine appropriate management strategi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nkle Fractures — Lauge-Hanse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natomy of the Ankle Joint]]></a:t>
            </a:r>
            <a:br/>
            <a:br/>
            <a:br/>
            <a:r>
              <a:rPr lang="en-US" strike="noStrike" sz="1400" spc="0" u="none" cap="none">
                <a:solidFill>
                  <a:srgbClr val="1E293B">
                    <a:alpha val="100000"/>
                  </a:srgbClr>
                </a:solidFill>
                <a:latin typeface="Calibri"/>
              </a:rPr>
              <a:t><![CDATA[The ankle joint is a hinge joint formed by the articulation between the distal tibia, fibula, and talus. Stability of the ankle joint depends on both bony congruity and ligamentous structur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stal tibia forms the medial malleolu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stal fibula forms the lateral malleolu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alus forms the ankle mortise articul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yndesmotic ligaments stabilize tibia and fibula]]></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nkle Fractures — Lauge-Hanse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medial side of the ankle is supported by the strong deltoid ligament complex, while the lateral side contains the anterior talofibular, calcaneofibular, and posterior talofibular ligament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iomechanics]]></a:t>
            </a:r>
            <a:br/>
            <a:br/>
            <a:br/>
            <a:r>
              <a:rPr lang="en-US" strike="noStrike" sz="1400" spc="0" u="none" cap="none">
                <a:solidFill>
                  <a:srgbClr val="1E293B">
                    <a:alpha val="100000"/>
                  </a:srgbClr>
                </a:solidFill>
                <a:latin typeface="Calibri"/>
              </a:rPr>
              <a:t><![CDATA[The ankle joint transmits body weight from the tibia to the foot during walking and running. Stability is maintained by the ankle mortise and surrounding ligamentous structur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ateral malleolus prevents talar displace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dial malleolus stabilizes medial ankl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nkle Fractures — Lauge-Hanse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yndesmosis maintains ankle mortise integr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eltoid ligament resists eversion forc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chanism of Injury]]></a:t>
            </a:r>
            <a:br/>
            <a:br/>
            <a:br/>
            <a:r>
              <a:rPr lang="en-US" strike="noStrike" sz="1400" spc="0" u="none" cap="none">
                <a:solidFill>
                  <a:srgbClr val="1E293B">
                    <a:alpha val="100000"/>
                  </a:srgbClr>
                </a:solidFill>
                <a:latin typeface="Calibri"/>
              </a:rPr>
              <a:t><![CDATA[Most ankle fractures occur due to twisting injuries of the ankle joint. The position of the foot and the direction of applied force determine the fracture patter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upination injuri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onation injuri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ternal rotation forc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dduction forc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bduction forc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auge-Hansen Classification]]></a:t>
            </a:r>
            <a:br/>
            <a:br/>
            <a:br/>
            <a:r>
              <a:rPr lang="en-US" strike="noStrike" sz="1400" spc="0" u="none" cap="none">
                <a:solidFill>
                  <a:srgbClr val="1E293B">
                    <a:alpha val="100000"/>
                  </a:srgbClr>
                </a:solidFill>
                <a:latin typeface="Calibri"/>
              </a:rPr>
              <a:t><![CDATA[The Lauge-Hansen classification is based on two componen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nkle Fractures — Lauge-Hanse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osition of the foot (supination or pron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rection of deforming forc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a:t>
            </a:r>
            <a:br/>
            <a:r>
              <a:rPr lang="en-US" strike="noStrike" sz="1400" spc="0" u="none" cap="none">
                <a:solidFill>
                  <a:srgbClr val="1E293B">
                    <a:alpha val="100000"/>
                  </a:srgbClr>
                </a:solidFill>
                <a:latin typeface="Calibri"/>
              </a:rPr>
              <a:t><![CDATA[Mechanism]]></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upination-Adduction (SA)]]></a:t>
            </a:r>
            <a:br/>
            <a:r>
              <a:rPr lang="en-US" strike="noStrike" sz="1400" spc="0" u="none" cap="none">
                <a:solidFill>
                  <a:srgbClr val="1E293B">
                    <a:alpha val="100000"/>
                  </a:srgbClr>
                </a:solidFill>
                <a:latin typeface="Calibri"/>
              </a:rPr>
              <a:t><![CDATA[Foot supinated with adduction forc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upination-External Rotation (SER)]]></a:t>
            </a:r>
            <a:br/>
            <a:r>
              <a:rPr lang="en-US" strike="noStrike" sz="1400" spc="0" u="none" cap="none">
                <a:solidFill>
                  <a:srgbClr val="1E293B">
                    <a:alpha val="100000"/>
                  </a:srgbClr>
                </a:solidFill>
                <a:latin typeface="Calibri"/>
              </a:rPr>
              <a:t><![CDATA[Foot supinated with external rot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onation-Abduction (PA)]]></a:t>
            </a:r>
            <a:br/>
            <a:r>
              <a:rPr lang="en-US" strike="noStrike" sz="1400" spc="0" u="none" cap="none">
                <a:solidFill>
                  <a:srgbClr val="1E293B">
                    <a:alpha val="100000"/>
                  </a:srgbClr>
                </a:solidFill>
                <a:latin typeface="Calibri"/>
              </a:rPr>
              <a:t><![CDATA[Foot pronated with abduction forc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onation-External Rotation (PER)]]></a:t>
            </a:r>
            <a:br/>
            <a:r>
              <a:rPr lang="en-US" strike="noStrike" sz="1400" spc="0" u="none" cap="none">
                <a:solidFill>
                  <a:srgbClr val="1E293B">
                    <a:alpha val="100000"/>
                  </a:srgbClr>
                </a:solidFill>
                <a:latin typeface="Calibri"/>
              </a:rPr>
              <a:t><![CDATA[Foot pronated with external rot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nkle Fractures — Lauge-Hanse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jury Sequence (Supination-External Rotation)]]></a:t>
            </a:r>
            <a:br/>
            <a:br/>
            <a:br/>
            <a:r>
              <a:rPr lang="en-US" strike="noStrike" sz="1400" spc="0" u="none" cap="none">
                <a:solidFill>
                  <a:srgbClr val="1E293B">
                    <a:alpha val="100000"/>
                  </a:srgbClr>
                </a:solidFill>
                <a:latin typeface="Calibri"/>
              </a:rPr>
              <a:t><![CDATA[Supination-external rotation injuries are the most common ankle fracture pattern. The injury progresses through four stag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age 1 – Injury to anterior inferior tibiofibular liga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age 2 – Oblique fracture of distal fibula]]></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age 3 – Posterior malleolus fractur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age 4 – Medial malleolus fracture or deltoid ligament ruptur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inical Features]]></a:t>
            </a:r>
            <a:br/>
            <a:br/>
            <a:br/>
            <a:r>
              <a:rPr lang="en-US" strike="noStrike" sz="1400" spc="0" u="none" cap="none">
                <a:solidFill>
                  <a:srgbClr val="1E293B">
                    <a:alpha val="100000"/>
                  </a:srgbClr>
                </a:solidFill>
                <a:latin typeface="Calibri"/>
              </a:rPr>
              <a:t><![CDATA[Pain around ankl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welling and bruis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fficulty bearing weigh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nkle Fractures — Lauge-Hanse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Visible deformity in severe injuri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enderness over malleoli]]></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 careful examination is required to assess ligament injury and ankle stabil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vestigations]]></a:t>
            </a:r>
            <a:br/>
            <a:br/>
            <a:br/>
            <a:r>
              <a:rPr lang="en-US" strike="noStrike" sz="1400" spc="0" u="none" cap="none">
                <a:solidFill>
                  <a:srgbClr val="1E293B">
                    <a:alpha val="100000"/>
                  </a:srgbClr>
                </a:solidFill>
                <a:latin typeface="Calibri"/>
              </a:rPr>
              <a:t><![CDATA[AP ankle radiograph]]></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ateral ankle radiograph]]></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ortise view radiograph]]></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T scan for complex fractur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adiographic evaluation helps determine fracture displacement, syndesmotic injury, and ankle mortise integr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inciples of Treatment]]></a:t>
            </a:r>
            <a:br/>
            <a:br/>
            <a:br/>
            <a:r>
              <a:rPr lang="en-US" strike="noStrike" sz="1400" spc="0" u="none" cap="none">
                <a:solidFill>
                  <a:srgbClr val="1E293B">
                    <a:alpha val="100000"/>
                  </a:srgbClr>
                </a:solidFill>
                <a:latin typeface="Calibri"/>
              </a:rPr>
              <a:t><![CDATA[Restore anatomical align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intain ankle mortise stabilit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nkle Fractures — Lauge-Hanse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chieve stable fix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llow early ankle mobiliz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reatment Options]]></a:t>
            </a:r>
            <a:br/>
            <a:br/>
            <a:br/>
            <a:br/>
            <a:br/>
            <a:br/>
            <a:r>
              <a:rPr lang="en-US" strike="noStrike" sz="1400" spc="0" u="none" cap="none">
                <a:solidFill>
                  <a:srgbClr val="1E293B">
                    <a:alpha val="100000"/>
                  </a:srgbClr>
                </a:solidFill>
                <a:latin typeface="Calibri"/>
              </a:rPr>
              <a:t><![CDATA[Treatment]]></a:t>
            </a:r>
            <a:br/>
            <a:r>
              <a:rPr lang="en-US" strike="noStrike" sz="1400" spc="0" u="none" cap="none">
                <a:solidFill>
                  <a:srgbClr val="1E293B">
                    <a:alpha val="100000"/>
                  </a:srgbClr>
                </a:solidFill>
                <a:latin typeface="Calibri"/>
              </a:rPr>
              <a:t><![CDATA[Indic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nservative treatment]]></a:t>
            </a:r>
            <a:br/>
            <a:r>
              <a:rPr lang="en-US" strike="noStrike" sz="1400" spc="0" u="none" cap="none">
                <a:solidFill>
                  <a:srgbClr val="1E293B">
                    <a:alpha val="100000"/>
                  </a:srgbClr>
                </a:solidFill>
                <a:latin typeface="Calibri"/>
              </a:rPr>
              <a:t><![CDATA[Stable fractur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RIF with plating]]></a:t>
            </a:r>
            <a:br/>
            <a:r>
              <a:rPr lang="en-US" strike="noStrike" sz="1400" spc="0" u="none" cap="none">
                <a:solidFill>
                  <a:srgbClr val="1E293B">
                    <a:alpha val="100000"/>
                  </a:srgbClr>
                </a:solidFill>
                <a:latin typeface="Calibri"/>
              </a:rPr>
              <a:t><![CDATA[Displaced fractur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yndesmotic screw fixation]]></a:t>
            </a:r>
            <a:br/>
            <a:r>
              <a:rPr lang="en-US" strike="noStrike" sz="1400" spc="0" u="none" cap="none">
                <a:solidFill>
                  <a:srgbClr val="1E293B">
                    <a:alpha val="100000"/>
                  </a:srgbClr>
                </a:solidFill>
                <a:latin typeface="Calibri"/>
              </a:rPr>
              <a:t><![CDATA[Syndesmotic injur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mplications]]></a:t>
            </a:r>
            <a:br/>
            <a:br/>
            <a:br/>
            <a:r>
              <a:rPr lang="en-US" strike="noStrike" sz="1400" spc="0" u="none" cap="none">
                <a:solidFill>
                  <a:srgbClr val="1E293B">
                    <a:alpha val="100000"/>
                  </a:srgbClr>
                </a:solidFill>
                <a:latin typeface="Calibri"/>
              </a:rPr>
              <a:t><![CDATA[Ankle stiffnes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ost-traumatic arthriti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lun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hronic ankle instabil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fec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am Pearls]]></a:t>
            </a:r>
            <a:br/>
            <a:br/>
            <a:br/>
            <a:r>
              <a:rPr lang="en-US" strike="noStrike" sz="1400" spc="0" u="none" cap="none">
                <a:solidFill>
                  <a:srgbClr val="1E293B">
                    <a:alpha val="100000"/>
                  </a:srgbClr>
                </a:solidFill>
                <a:latin typeface="Calibri"/>
              </a:rPr>
              <a:t><![CDATA[Lauge-Hansen classification describes mechanism of injur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upination-external rotation is most common patter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nkle Fractures — Lauge-Hanse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ortise view is essential for ankle evalu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oal of treatment is restoration of ankle mortis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Rockwood and Green’s Fractures in Adults]]></a:t>
            </a:r>
            <a:br/>
            <a:r>
              <a:rPr lang="en-US" strike="noStrike" sz="1200" spc="0" u="none" cap="none">
                <a:solidFill>
                  <a:srgbClr val="1E293B">
                    <a:alpha val="100000"/>
                  </a:srgbClr>
                </a:solidFill>
                <a:latin typeface="Calibri"/>
              </a:rPr>
              <a:t><![CDATA[Campbell’s Operative Orthopaedics]]></a:t>
            </a:r>
            <a:br/>
            <a:r>
              <a:rPr lang="en-US" strike="noStrike" sz="1200" spc="0" u="none" cap="none">
                <a:solidFill>
                  <a:srgbClr val="1E293B">
                    <a:alpha val="100000"/>
                  </a:srgbClr>
                </a:solidFill>
                <a:latin typeface="Calibri"/>
              </a:rPr>
              <a:t><![CDATA[Orthobullets – Ankle Fractures]]></a:t>
            </a:r>
            <a:br/>
            <a:r>
              <a:rPr lang="en-US" strike="noStrike" sz="1200" spc="0" u="none" cap="none">
                <a:solidFill>
                  <a:srgbClr val="1E293B">
                    <a:alpha val="100000"/>
                  </a:srgbClr>
                </a:solidFill>
                <a:latin typeface="Calibri"/>
              </a:rPr>
              <a:t><![CDATA[AO Trauma Surgery Referenc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Ankle Fractures — Lauge-Hansen]]></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42">
  <a:themeElements>
    <a:clrScheme name="Theme4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2026-09-22T01:47:07Z</dcterms:created>
  <dcterms:modified xsi:type="dcterms:W3CDTF">2026-09-22T01:47:07Z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