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1 — Proximal Tibia (Alternative to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vs AO/OTA Correlation Table]]></a:t>
            </a:r>
            <a:br/>
            <a:br/>
            <a:br/>
            <a:br/>
            <a:br/>
            <a:r>
              <a:rPr lang="en-US" strike="noStrike" sz="1400" spc="0" u="none" cap="none">
                <a:solidFill>
                  <a:srgbClr val="1E293B">
                    <a:alpha val="100000"/>
                  </a:srgbClr>
                </a:solidFill>
                <a:latin typeface="Calibri"/>
              </a:rPr>
              <a:t><![CDATA[Schatzker Type]]></a:t>
            </a:r>
            <a:br/>
            <a:r>
              <a:rPr lang="en-US" strike="noStrike" sz="1400" spc="0" u="none" cap="none">
                <a:solidFill>
                  <a:srgbClr val="1E293B">
                    <a:alpha val="100000"/>
                  </a:srgbClr>
                </a:solidFill>
                <a:latin typeface="Calibri"/>
              </a:rPr>
              <a:t><![CDATA[AO/OTA 41 Cod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lateral split)41-B1 (lateral)Pure split,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lateral split-depression)41-B3 (lateral)Split + depression,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lateral depression)41-B2 (lateral)Pure depression,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medial condyle)41-B1 (medial)Split or split-depression, medi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 (bicondylar, metaphysis intact)41-C1Complete articular, simple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 (bicondylar + metaphyseal dissociation)41-C2 / C3Complete articular, complex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 Other 41-A Avulsions]]></a:t>
            </a:r>
            <a:br/>
            <a:br/>
            <a:r>
              <a:rPr lang="en-US" strike="noStrike" sz="1400" spc="0" u="none" cap="none">
                <a:solidFill>
                  <a:srgbClr val="1E293B">
                    <a:alpha val="100000"/>
                  </a:srgbClr>
                </a:solidFill>
                <a:latin typeface="Calibri"/>
              </a:rPr>
              <a:t><![CDATA[Segond fracture (AO 41-A1): a small lateral tibial rim avulsion fracture from the attachment of the anterolateral ligament (ALL) or the middle third of the lateral capsule; visible as a small vertical elliptical bony fragment just lateral to the lateral tibial plateau on AP knee X-ray; pathognomonic of ACL rupture — sensitivity ~75% for ACL tear, specificity ~99%; always perform formal ACL examination and MRI when a Segond fracture is identified; the Segond fracture itself is generally non-displaced and does not require fixation — the ACL reconstruction is the prio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pine avulsion (AO 41-A1): avulsion of the tibial eminence (ACL attachment) from the anterior tibial plateau — this is the paediatric equivalent of an ACL tear (see Meyers-McKeever, Article 157); in adults, the ACL substance tears before the tibial eminence avulses; tibial spine avulsions in adults are managed with ORIF (screw or suture fixation through tibial tu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osity avulsion (AO 41-A1): a rare but serious injury in adolescents (the tibial tuberosity apophysis is vulnerable during the growth spurt); the quadriceps mechanism avulses the tibial tuberosity; the Watson-Jones classification describes three types based on extension into the joint (Type I — below the joint; Type II — extends to the joint line; Type III — extends through the joint into the tibial plateau); Types II and III require ORIF with screws or tension band wi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41: A = extra-articular (avulsions, metaphyseal); B = partial articular (one condyle — equivalent to Schatzker I-IV); C = complete articular (both condyles — equivalent to Schatzker V-VI); A/B/C = extra/partial/complete; 1/2/3 = increasing complexity within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tibial rim avulsion (41-A1); pathognomonic of ACL tear (>95%); small bony fragment lateral to lateral tibial plateau on AP X-ray; manage the ACL, not the Segond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B3 = Schatzker II = split-depression = most common type; elevation via cortical window from below + bone graft to fill the void + buttress plate; CT mandatory to characterise location and depth of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s (angular stable plates) for 41-C fractures: the locking screw-plate interface creates fixed-angle stability; allows bridging across comminuted metaphyseal zones without bone-plate contact pressure; reduces periosteal stripping during application; essential for 41-C2 and C3 fractures with comminuted metaphyseal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ndyle fractures (posterior column, `posteromedial` or `posterolateral` plateau): invisible on standard AP/lateral X-rays; only visible on CT axial and sagittal reconstructions; require specific posterior approaches (posteromedial approach for posteromedial column; prone posterolateral approach for posterolateral column); missed if CT is not performed for al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Segond P. Recherches cliniques et expérimentales sur les épanchements sanguins du genou par entorse. Prog Med. 1879.]]></a:t>
            </a:r>
            <a:br/>
            <a:r>
              <a:rPr lang="en-US" strike="noStrike" sz="1200" spc="0" u="none" cap="none">
                <a:solidFill>
                  <a:srgbClr val="1E293B">
                    <a:alpha val="100000"/>
                  </a:srgbClr>
                </a:solidFill>
                <a:latin typeface="Calibri"/>
              </a:rPr>
              <a:t><![CDATA[Levine JW et al. The role of CT in evaluating tibial plateau fractures. AJR Am J Roentgenol. 2006.]]></a:t>
            </a:r>
            <a:br/>
            <a:r>
              <a:rPr lang="en-US" strike="noStrike" sz="1200" spc="0" u="none" cap="none">
                <a:solidFill>
                  <a:srgbClr val="1E293B">
                    <a:alpha val="100000"/>
                  </a:srgbClr>
                </a:solidFill>
                <a:latin typeface="Calibri"/>
              </a:rPr>
              <a:t><![CDATA[Barei DP et al. The outcomes of open reduction and internal fixation for the treatment of complete articular tibial plateau fractures. J Orthop Trauma. 2004.]]></a:t>
            </a:r>
            <a:br/>
            <a:r>
              <a:rPr lang="en-US" strike="noStrike" sz="1200" spc="0" u="none" cap="none">
                <a:solidFill>
                  <a:srgbClr val="1E293B">
                    <a:alpha val="100000"/>
                  </a:srgbClr>
                </a:solidFill>
                <a:latin typeface="Calibri"/>
              </a:rPr>
              <a:t><![CDATA[Watson JT. High-energy fractures of the tibial plateau.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Plateau Fractures; AO/OTA 41; Segond Fracture; Tibial Tuberosity Avulsion; 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41-A extra-articular; 41-B partial articular; 41-C complete articular. Complements/updates Schatzker with alphanumeric consistency across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1 — Proximal Tibia (Alternative to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O/OTA 41 Classification]]></a:t>
            </a:r>
            <a:br/>
            <a:br/>
            <a:r>
              <a:rPr lang="en-US" strike="noStrike" sz="1400" spc="0" u="none" cap="none">
                <a:solidFill>
                  <a:srgbClr val="1E293B">
                    <a:alpha val="100000"/>
                  </a:srgbClr>
                </a:solidFill>
                <a:latin typeface="Calibri"/>
              </a:rPr>
              <a:t><![CDATA[The AO/OTA classification for proximal tibia fractures uses the code 41 (4 = tibia/fibula; 1 = proximal segment). It is the international standard classification for proximal tibia fractures and is used alongside the Schatzker classification in academic and research settings. While the Schatzker system is the most clinically practical for intra-articular tibial plateau fractures, the AO/OTA 41 system provides a more comprehensive, systematic description of ALL proximal tibial fractures — including extra-articular metaphyseal injuries, partial articular injuries, and complete articular injuries. Understanding both systems is expected for orthopaedic examinations and academic pub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oding system for proximal tibia: the general AO principle divides long bone fractures into three main types — A (extra-articular), B (partial articular), and C (complete articular — both condyles fractured); each type has three subtypes (1, 2, 3) representing increasing severity; the code 41-A, 41-B, 41-C corresponds to extra-articular, partial articular, and complete articular proximal tibial fractures respectively; the complete code includes a further numerical subtype (e.g., 41-B2 = partial articular with depression = equivalent to Schatzker Types II and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both systems are used: the Schatzker system is simpler and more widely understood clinically (particularly for lateral plateau injuries); the AO/OTA system is more comprehensive, reproducible for research purposes, and is the international standard for fracture coding; in daily clinical practice, `Schatzker II, lateral plateau split-depression` is universally understood; in research publications, the AO/OTA code 41-B2 is the standard designation; the two systems are complement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1 Types A, B, C]]></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chatzker Equivalent]]></a:t>
            </a:r>
            <a:br/>
            <a:r>
              <a:rPr lang="en-US" strike="noStrike" sz="1400" spc="0" u="none" cap="none">
                <a:solidFill>
                  <a:srgbClr val="1E293B">
                    <a:alpha val="100000"/>
                  </a:srgbClr>
                </a:solidFill>
                <a:latin typeface="Calibri"/>
              </a:rPr>
              <a:t><![CDATA[Key Clinical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A — Extra-articular]]></a:t>
            </a:r>
            <a:br/>
            <a:r>
              <a:rPr lang="en-US" strike="noStrike" sz="1400" spc="0" u="none" cap="none">
                <a:solidFill>
                  <a:srgbClr val="1E293B">
                    <a:alpha val="100000"/>
                  </a:srgbClr>
                </a:solidFill>
                <a:latin typeface="Calibri"/>
              </a:rPr>
              <a:t><![CDATA[Fractures of the proximal tibial METAPHYSIS that do NOT involve the articular surface; the articular surface of the tibial plateau is intact; the fracture is in the metaphyseal bone below the joint; these fractures include avulsions of bony prominences and metaphyseal fractures from various mechanisms]]></a:t>
            </a:r>
            <a:br/>
            <a:r>
              <a:rPr lang="en-US" strike="noStrike" sz="1400" spc="0" u="none" cap="none">
                <a:solidFill>
                  <a:srgbClr val="1E293B">
                    <a:alpha val="100000"/>
                  </a:srgbClr>
                </a:solidFill>
                <a:latin typeface="Calibri"/>
              </a:rPr>
              <a:t><![CDATA[A1 = Avulsion fractures (tibial tuberosity avulsion — from quadriceps pull; Gerdy`s tubercle avulsion — ITB avulsion; Segond fracture — lateral capsular avulsion associated with ACL tear; tibial spine avulsion — ACL avulsion); A2 = Simple metaphyseal fracture (a single metaphyseal fracture without articular involvement); A3 = Comminuted metaphyseal fracture (multi-fragmentary metaphyseal fracture without articular involvement)]]></a:t>
            </a:r>
            <a:br/>
            <a:r>
              <a:rPr lang="en-US" strike="noStrike" sz="1400" spc="0" u="none" cap="none">
                <a:solidFill>
                  <a:srgbClr val="1E293B">
                    <a:alpha val="100000"/>
                  </a:srgbClr>
                </a:solidFill>
                <a:latin typeface="Calibri"/>
              </a:rPr>
              <a:t><![CDATA[No direct Schatzker equivalent (Schatzker only classifies intra-articular fractures)]]></a:t>
            </a:r>
            <a:br/>
            <a:r>
              <a:rPr lang="en-US" strike="noStrike" sz="1400" spc="0" u="none" cap="none">
                <a:solidFill>
                  <a:srgbClr val="1E293B">
                    <a:alpha val="100000"/>
                  </a:srgbClr>
                </a:solidFill>
                <a:latin typeface="Calibri"/>
              </a:rPr>
              <a:t><![CDATA[Segond fracture (A1) — a lateral capsular avulsion from the lateral tibial plateau rim; highly specific for ACL rupture (95% of Segond fractures have an associated ACL tear); a small bony fragment at the lateral tibial rim on AP X-ray; always assess for ACL injury when a Segond fracture is identified; tibial tuberosity avulsion (A1) — most common in adolescent boys (Osgood-Schlatter related growth plate vulne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B — Partial articular]]></a:t>
            </a:r>
            <a:br/>
            <a:r>
              <a:rPr lang="en-US" strike="noStrike" sz="1400" spc="0" u="none" cap="none">
                <a:solidFill>
                  <a:srgbClr val="1E293B">
                    <a:alpha val="100000"/>
                  </a:srgbClr>
                </a:solidFill>
                <a:latin typeface="Calibri"/>
              </a:rPr>
              <a:t><![CDATA[Fractures involving PART of the articular surface; one condyle is fractured and the other condyle is intact; equivalent to the lateral condyle fractures (Schatzker I-IV) and medial condyle fractures]]></a:t>
            </a:r>
            <a:br/>
            <a:r>
              <a:rPr lang="en-US" strike="noStrike" sz="1400" spc="0" u="none" cap="none">
                <a:solidFill>
                  <a:srgbClr val="1E293B">
                    <a:alpha val="100000"/>
                  </a:srgbClr>
                </a:solidFill>
                <a:latin typeface="Calibri"/>
              </a:rPr>
              <a:t><![CDATA[B1 = Pure split (vertical split fracture without depression — equivalent to Schatzker I for lateral or Schatzker IV for medial); B2 = Pure articular depression (depression without split — equivalent to Schatzker III; central depression of one condyle); B3 = Split-depression (combined split and articular depression — equivalent to Schatzker II; the most common B-type)]]></a:t>
            </a:r>
            <a:br/>
            <a:r>
              <a:rPr lang="en-US" strike="noStrike" sz="1400" spc="0" u="none" cap="none">
                <a:solidFill>
                  <a:srgbClr val="1E293B">
                    <a:alpha val="100000"/>
                  </a:srgbClr>
                </a:solidFill>
                <a:latin typeface="Calibri"/>
              </a:rPr>
              <a:t><![CDATA[41-B1 = Schatzker I (or IV); 41-B2 = Schatzker III; 41-B3 = Schatzker II (most common)]]></a:t>
            </a:r>
            <a:br/>
            <a:r>
              <a:rPr lang="en-US" strike="noStrike" sz="1400" spc="0" u="none" cap="none">
                <a:solidFill>
                  <a:srgbClr val="1E293B">
                    <a:alpha val="100000"/>
                  </a:srgbClr>
                </a:solidFill>
                <a:latin typeface="Calibri"/>
              </a:rPr>
              <a:t><![CDATA[The B-type fractures correspond directly to the Schatzker I-IV lateral and medial condyle fractures; B3 (split-depression) is the most common type in middle-aged adults; CT is mandatory for all B-type fractures to characterise the articular depression and fracture lines; the B1 vs B3 distinction determines whether bone graft is needed (B1 = no graft needed; B3 = graft required to support the elevated articular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C — Complete articular]]></a:t>
            </a:r>
            <a:br/>
            <a:r>
              <a:rPr lang="en-US" strike="noStrike" sz="1400" spc="0" u="none" cap="none">
                <a:solidFill>
                  <a:srgbClr val="1E293B">
                    <a:alpha val="100000"/>
                  </a:srgbClr>
                </a:solidFill>
                <a:latin typeface="Calibri"/>
              </a:rPr>
              <a:t><![CDATA[Fractures involving the ENTIRE articular surface — BOTH condyles are fractured; the articular block is completely separated from the metaphysis; these are the most severe proximal tibial fractures, equivalent to Schatzker V and VI]]></a:t>
            </a:r>
            <a:br/>
            <a:r>
              <a:rPr lang="en-US" strike="noStrike" sz="1400" spc="0" u="none" cap="none">
                <a:solidFill>
                  <a:srgbClr val="1E293B">
                    <a:alpha val="100000"/>
                  </a:srgbClr>
                </a:solidFill>
                <a:latin typeface="Calibri"/>
              </a:rPr>
              <a:t><![CDATA[C1 = Simple articular + simple metaphyseal (both condyles fractured in a simple split pattern + simple metaphyseal fracture — equivalent to Schatzker V); C2 = Simple articular + complex metaphyseal (both condyles fractured in a simple pattern + comminuted metaphyseal — equivalent to Schatzker V with metaphyseal comminution); C3 = Complex articular + complex metaphyseal (both condyles fractured with comminution + comminuted metaphyseal — equivalent to the most severe Schatzker VI pattern)]]></a:t>
            </a:r>
            <a:br/>
            <a:r>
              <a:rPr lang="en-US" strike="noStrike" sz="1400" spc="0" u="none" cap="none">
                <a:solidFill>
                  <a:srgbClr val="1E293B">
                    <a:alpha val="100000"/>
                  </a:srgbClr>
                </a:solidFill>
                <a:latin typeface="Calibri"/>
              </a:rPr>
              <a:t><![CDATA[41-C1 ≈ Schatzker V; 41-C2 and C3 ≈ Schatzker VI (increasing metaphyseal comminution)]]></a:t>
            </a:r>
            <a:br/>
            <a:r>
              <a:rPr lang="en-US" strike="noStrike" sz="1400" spc="0" u="none" cap="none">
                <a:solidFill>
                  <a:srgbClr val="1E293B">
                    <a:alpha val="100000"/>
                  </a:srgbClr>
                </a:solidFill>
                <a:latin typeface="Calibri"/>
              </a:rPr>
              <a:t><![CDATA[C3 is the most severe pattern; mandatory two-stage approach (spanning ExFix → ORIF); locking plate technology is particularly important for C2 and C3 fractures (angular stability in comminuted metaphyseal regions); CT with 3D reconstruction is essential for surgical planning of all C-type fractures; popliteal artery and peroneal nerve assessment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2026-05-03T09:29:45Z</dcterms:created>
  <dcterms:modified xsi:type="dcterms:W3CDTF">2026-05-03T09:29:45Z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