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1 — Patient Age: The Single Most Powerful Cl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is the most diagnostically powerful single variable in bone tumour interpretation; knowing the patient`s age alone can reduce a broad differential to a short list in most cases; the following age-based framework should be memorised: under 20 years — simple bone cyst (SBC), aneurysmal bone cyst (ABC), eosinophilic granuloma (Langerhans cell histiocytosis), non-ossifying fibroma (NOF), Ewing`s sarcoma (most common primary malignant bone tumour under 20), osteosarcoma (second decade); 20–40 years — giant cell tumour (GCT — characteristically skeletally mature patients aged 20–40, open physis is unusual), ABC, fibrous dysplasia; over 40 years — metastatic carcinoma is the most common cause of a lytic bone lesion in this age group (breast, lung, kidney, thyroid, prostate — remember `BLaKTP`); myeloma (peak 6th–7th decade); chondrosarcoma; lymph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ule for adults over 40: in any patient over 40 years presenting with a lytic bone lesion, metastatic carcinoma and myeloma MUST be excluded before considering any other diagnosis; even if the lesion has a benign-appearing radiological pattern, the prior probability of malignancy in this age group is so high that the index of suspicion must remain elevated; a full staging workup (CT chest-abdomen-pelvis, isotope bone scan, serum and urine protein electrophoresis for myeloma) is performed before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sarcoma: peak incidence in the second decade (10–20 years); second smaller peak in adults over 50 (secondary osteosarcoma — arising in Paget`s disease, previous irradiation, or pre-existing bone infarcts); distal femur, proximal tibia, proximal humerus — the `growth plate` equivalents; the most rapidly growing regions of the skelet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2 — Location Within the Bone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kely Diagn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(open or closed ph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(after physeal closure — subarticular); Chondroblastoma (open physis — young); Clear cell chondrosarcoma; Intraosseous gangl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= skeletally mature; extends to subchondral bone; chondroblastoma = open physis; epiphyseal location narrows the differential significant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BC (proximal humerus, proximal femur); NOF (distal femur, proximal tibia — cortical/eccentric); ABC; osteosarcoma; metastases; the majority of bone tumours occur in the met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aphysis is the most common site for bone tumours; a central metaphyseal lytic lesion in a child = SBC until proven otherwise; eccentric cortical metaphyseal lytic lesion in an adolescent = NOF (virtually pathognomon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(classic diaphyseal location); fibrous dysplasia (shepherd`s crook deformity — monostotic or polyostotic); myeloma; lymphoma; adamantinoma (tibia); Langerhans cell histiocytosis (E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 sarcoma in the diaphysis with permeative pattern and soft tissue mass = orthopaedic emergency; do NOT biopsy until staged; refer immediately to orthopaedic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cort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(distal femur — eccentric cortical); cortical fibroma; osteoid osteoma (cortical nidus); periosteal chondroma; ABC (eccentric with cortical balloon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F in the eccentric cortex of the distal femur metaphysis in an adolescent is virtually 100% benign — no investigation or biops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 3 — Zone of Transition (ZOT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zone of transition is the most reliable single radiological indicator of a lesion`s biological aggressiveness; it describes the interface between the lytic lesion and the surrounding normal bone; (1) Narrow ZOT (geographic/well-defined): a sharp demarcation between the lesion and normal bone; the lesion is growing slowly enough that the bone has time to react and create a defined sclerotic rim; a sclerotic border means benign or very slow-growing; (2) Moth-eaten: multiple poorly-defined holes in the bone — the lesion is growing faster than the bone can react; no clear border; suggests aggressive growth; seen in Ewing`s, lymphoma, myeloma, osteosarcoma; (3) Permeative: the most aggressive pattern; the lesion infiltrates between the trabeculae without destroying them en masse; the cortex appears normal but is riddled with microscopic tumour; the lesion has no discernible edge; characteristic of Ewing`s sarcoma and small-round-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classification (grades I–III): Grade I = geographic/well-defined; Grade II = moth-eaten; Grade III = permeative; Grade III = highest aggression; Grade I can be sub-classified as IA (sclerotic rim), IB (no rim but well-defined), IC (poorly defined geographi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dwick GS et al. The differential diagnosis of bone tumors by means of key characteristics. Radiology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rels H. Metastatic disease in long bones. A proposed scoring system for diagnosing impending pathological fractures. Clin Orthop Relat Res. 1989;249:256–26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204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Suspected cancer: recognition and referral (NG12). NICE. 2015 (Updated 2023)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, Mankin CJ, Simon MA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 4th ed. IARC Press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vies AM, Sundaram M, James SLJ. Imaging of Bone Tumors and Tumor-Like Lesion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on X-ray should be approached systematically using five steps: patient age (the single most powerful clue — under 20 favours benign lesions, over 40 mandates excluding metastasis and myeloma first), location within the bone (epiphysis, metaphysis, or diaphysis each suggest specific diagnoses), zone of transition (narrow/sclerotic rim = benign; permeative = highly aggressive), periosteal reaction (solid = benign; Codman's triangle/sunburst/onion-skin = malignant), and matrix pattern (chondroid arcs-and-rings, osteoid fluffy/cloud-like, ground-glass for fibrous dysplasia, or no matrix). Investigation follows a stepwise sequ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Why a Systematic Approach Matt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ytic bone lesion — defined as an area of bone destruction visible on plain radiograph — is one of the most important and challenging findings in clinical orthopaedics. The differential diagnosis spans entirely benign, self-limiting lesions (non-ossifying fibroma, simple bone cyst) to aggressive primary malignancies (osteosarcoma, Ewing`s sarcoma) and metastatic carcinoma. The plain radiograph, interpreted systematically, remains the single most important initial investigation and is often diagnostic in isolation when read correctly. A structured radiological approach prevents the two cardinal errors: (1) over-investigating and over-treating a benign incidental lesion, and (2) missing or delaying the diagnosis of a malignant le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rthopaedic oncology maxim: `don`t touch it until you know what it is`; the greatest risk in managing a bone lesion is proceeding to surgery — biopsy or excision — without a working diagnosis, without cross-sectional imaging, and without appropriate referral; an ill-planned biopsy in the wrong tissue plane contaminates surgical compartments and may convert a limb-salvageable lesion into one requiring amputation; the systematic radiological approach is the foundation of saf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 questions that must be answered before any biopsy or intervention: (1) Is this lesion benign or potentially malignant? (2) What is the likely diagnosis based on the patient`s age, the lesion`s location, and its radiological features? Both questions can usually be answered from the plain radiograph and clinical context alone, with MRI and CT providing confirmation and staging det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atic X-Ray Approach — The 5-Step Framework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mete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/ Malignant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most powerful clu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0 yrs: SBC, ABC, E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40 yrs: GCT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ly benign in young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yrs: Metastasis,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ways exclude mets fir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 in b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 / Meta / Diaphy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/ Eccentr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is → GCT, Chondroblast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is → NOF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ccentric → NOF, G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physis → Ewing`s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across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zone respect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reliable indicat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 aggres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rrow / geograph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lerotic rim = reassu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ell-defined bord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th-eaten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meative = highly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`s, Osteosarcoma, Myel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never cau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gressive rea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ck, wavy, unifor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reaction unless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(NOF, SBC, FD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periosteal = ben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dman`s triangle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burst →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ion skin → Ewing`s 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rupted = aggressiv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patt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ls tissue of orig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cs & rings → Chondro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 glass → Fibrous dysplas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matrix → GCT, SBC, AB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ow-grow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ffy / cloudlike → Osteoid (Osteosarco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 component pres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rix + soft tissue = high suspic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pproach to Lytic Bone Les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T = zone of transition  |  NOF = non-ossifying fibroma  |  SBC = simple bone cyst  |  FD = fibrous dysplasia  |  GCT = giant cell tumour  |  ABC = aneurysmal bone cyst  |  EG = eosinophilic granuloma  |  Mets = metast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2026-04-05T14:58:40Z</dcterms:created>
  <dcterms:modified xsi:type="dcterms:W3CDTF">2026-04-05T14:58:40Z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