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301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roach to Lytic Bone Lesion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pproach to Lytic Bone Les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p 1 — Patient Age: The Single Most Powerful Clu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ge is the most diagnostically powerful single variable in bone tumour interpretation; knowing the patient`s age alone can reduce a broad differential to a short list in most cases; the following age-based framework should be memorised: under 20 years — simple bone cyst (SBC), aneurysmal bone cyst (ABC), eosinophilic granuloma (Langerhans cell histiocytosis), non-ossifying fibroma (NOF), Ewing`s sarcoma (most common primary malignant bone tumour under 20), osteosarcoma (second decade); 20–40 years — giant cell tumour (GCT — characteristically skeletally mature patients aged 20–40, open physis is unusual), ABC, fibrous dysplasia; over 40 years — metastatic carcinoma is the most common cause of a lytic bone lesion in this age group (breast, lung, kidney, thyroid, prostate — remember `BLaKTP`); myeloma (peak 6th–7th decade); chondrosarcoma; lympho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pproach to Lytic Bone Les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rule for adults over 40: in any patient over 40 years presenting with a lytic bone lesion, metastatic carcinoma and myeloma MUST be excluded before considering any other diagnosis; even if the lesion has a benign-appearing radiological pattern, the prior probability of malignancy in this age group is so high that the index of suspicion must remain elevated; a full staging workup (CT chest-abdomen-pelvis, isotope bone scan, serum and urine protein electrophoresis for myeloma) is performed before biops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pproach to Lytic Bone Les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steosarcoma: peak incidence in the second decade (10–20 years); second smaller peak in adults over 50 (secondary osteosarcoma — arising in Paget`s disease, previous irradiation, or pre-existing bone infarcts); distal femur, proximal tibia, proximal humerus — the `growth plate` equivalents; the most rapidly growing regions of the skelet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p 2 — Location Within the Bone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ikely Diagnos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ey Not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pproach to Lytic Bone Les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piphysis (open or closed physi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CT (after physeal closure — subarticular); Chondroblastoma (open physis — young); Clear cell chondrosarcoma; Intraosseous gangl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CT = skeletally mature; extends to subchondral bone; chondroblastoma = open physis; epiphyseal location narrows the differential significantl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pproach to Lytic Bone Les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taphys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BC (proximal humerus, proximal femur); NOF (distal femur, proximal tibia — cortical/eccentric); ABC; osteosarcoma; metastases; the majority of bone tumours occur in the metaphys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etaphysis is the most common site for bone tumours; a central metaphyseal lytic lesion in a child = SBC until proven otherwise; eccentric cortical metaphyseal lytic lesion in an adolescent = NOF (virtually pathognomonic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pproach to Lytic Bone Les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aphys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wing`s sarcoma (classic diaphyseal location); fibrous dysplasia (shepherd`s crook deformity — monostotic or polyostotic); myeloma; lymphoma; adamantinoma (tibia); Langerhans cell histiocytosis (EG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wing`s sarcoma in the diaphysis with permeative pattern and soft tissue mass = orthopaedic emergency; do NOT biopsy until staged; refer immediately to orthopaedic oncolog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pproach to Lytic Bone Les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ccentric cortical lo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F (distal femur — eccentric cortical); cortical fibroma; osteoid osteoma (cortical nidus); periosteal chondroma; ABC (eccentric with cortical ballooning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F in the eccentric cortex of the distal femur metaphysis in an adolescent is virtually 100% benign — no investigation or biopsy requir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pproach to Lytic Bone Les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p 3 — Zone of Transition (ZOT)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zone of transition is the most reliable single radiological indicator of a lesion`s biological aggressiveness; it describes the interface between the lytic lesion and the surrounding normal bone; (1) Narrow ZOT (geographic/well-defined): a sharp demarcation between the lesion and normal bone; the lesion is growing slowly enough that the bone has time to react and create a defined sclerotic rim; a sclerotic border means benign or very slow-growing; (2) Moth-eaten: multiple poorly-defined holes in the bone — the lesion is growing faster than the bone can react; no clear border; suggests aggressive growth; seen in Ewing`s, lymphoma, myeloma, osteosarcoma; (3) Permeative: the most aggressive pattern; the lesion infiltrates between the trabeculae without destroying them en masse; the cortex appears normal but is riddled with microscopic tumour; the lesion has no discernible edge; characteristic of Ewing`s sarcoma and small-round-cell tumou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pproach to Lytic Bone Les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dwick classification (grades I–III): Grade I = geographic/well-defined; Grade II = moth-eaten; Grade III = permeative; Grade III = highest aggression; Grade I can be sub-classified as IA (sclerotic rim), IB (no rim but well-defined), IC (poorly defined geographic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dwick GS et al. The differential diagnosis of bone tumors by means of key characteristics. Radiology. 198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irels H. Metastatic disease in long bones. A proposed scoring system for diagnosing impending pathological fractures. Clin Orthop Relat Res. 1989;249:256–26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nneking WF. A system of staging musculoskeletal neoplasms. Clin Orthop Relat Res. 1986;204:9–2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ICE. Suspected cancer: recognition and referral (NG12). NICE. 2015 (Updated 2023)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kin HJ, Mankin CJ, Simon MA. The hazards of the biopsy, revisited. J Bone Joint Surg Am. 1996;78(5):656–66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letcher CDM et al. WHO Classification of Tumours of Soft Tissue and Bone. 4th ed. IARC Press. 201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avies AM, Sundaram M, James SLJ. Imaging of Bone Tumors and Tumor-Like Lesions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lytic bone lesion on X-ray should be approached systematically using five steps: patient age (the single most powerful clue — under 20 favours benign lesions, over 40 mandates excluding metastasis and myeloma first), location within the bone (epiphysis, metaphysis, or diaphysis each suggest specific diagnoses), zone of transition (narrow/sclerotic rim = benign; permeative = highly aggressive), periosteal reaction (solid = benign; Codman's triangle/sunburst/onion-skin = malignant), and matrix pattern (chondroid arcs-and-rings, osteoid fluffy/cloud-like, ground-glass for fibrous dysplasia, or no matrix). Investigation follows a stepwise seque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roach to Lytic Bone Les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pproach to Lytic Bone Les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— Why a Systematic Approach Matter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lytic bone lesion — defined as an area of bone destruction visible on plain radiograph — is one of the most important and challenging findings in clinical orthopaedics. The differential diagnosis spans entirely benign, self-limiting lesions (non-ossifying fibroma, simple bone cyst) to aggressive primary malignancies (osteosarcoma, Ewing`s sarcoma) and metastatic carcinoma. The plain radiograph, interpreted systematically, remains the single most important initial investigation and is often diagnostic in isolation when read correctly. A structured radiological approach prevents the two cardinal errors: (1) over-investigating and over-treating a benign incidental lesion, and (2) missing or delaying the diagnosis of a malignant les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pproach to Lytic Bone Les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orthopaedic oncology maxim: `don`t touch it until you know what it is`; the greatest risk in managing a bone lesion is proceeding to surgery — biopsy or excision — without a working diagnosis, without cross-sectional imaging, and without appropriate referral; an ill-planned biopsy in the wrong tissue plane contaminates surgical compartments and may convert a limb-salvageable lesion into one requiring amputation; the systematic radiological approach is the foundation of safe 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pproach to Lytic Bone Les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two questions that must be answered before any biopsy or intervention: (1) Is this lesion benign or potentially malignant? (2) What is the likely diagnosis based on the patient`s age, the lesion`s location, and its radiological features? Both questions can usually be answered from the plain radiograph and clinical context alone, with MRI and CT providing confirmation and staging detai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pproach to Lytic Bone Les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stematic X-Ray Approach — The 5-Step Framework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p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ramete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nign Featur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ggressive / Malignant Featur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ient ag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(most powerful clue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<20 yrs: SBC, ABC, EG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0–40 yrs: GCT, ABC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ly benign in young patient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>40 yrs: Metastasis, Myeloma]]>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hondrosarcom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ways exclude mets firs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te in bon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pi / Meta / Diaphys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entral / Eccentric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piphysis → GCT, Chondroblastom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taphysis → NOF, SBC, ABC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ccentric → NOF, GC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pproach to Lytic Bone Les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aphysis → Ewing`s, Myelom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meative across zon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 zone respect = aggressiv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ne of transi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reliable indicato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f aggress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arrow / geographic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clerotic rim = reassuring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ell-defined borde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th-eaten = aggressiv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meative = highly aggressiv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wing`s, Osteosarcoma, Myelom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iostea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ac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iosteal patter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nign never caus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ggressive reac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ick, wavy, uniform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 reaction unless fractur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(NOF, SBC, FD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olid periosteal = benig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pproach to Lytic Bone Les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dman`s triangle → Osteosarcom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nburst → Osteosarcom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nion skin → Ewing`s sarcom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errupted = aggressiv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trix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trix patter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lls tissue of origi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rcs & rings → Chondroi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ound glass → Fibrous dysplasi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 matrix → GCT, SBC, ABC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low-growing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luffy / cloudlike → Osteoid (Osteosarcoma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oft tissue component pres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trix + soft tissue = high suspic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pproach to Lytic Bone Les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T = zone of transition  |  NOF = non-ossifying fibroma  |  SBC = simple bone cyst  |  FD = fibrous dysplasia  |  GCT = giant cell tumour  |  ABC = aneurysmal bone cyst  |  EG = eosinophilic granuloma  |  Mets = metasta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2026-07-29T08:32:05Z</dcterms:created>
  <dcterms:modified xsi:type="dcterms:W3CDTF">2026-07-29T08:32:05Z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