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81675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ado Classification (Paediatric) — Monteggia & Equivalent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 Combined]]></a:t>
            </a:r>
            <a:br/>
            <a:r>
              <a:rPr lang="en-US" strike="noStrike" sz="1400" spc="0" u="none" cap="none">
                <a:solidFill>
                  <a:srgbClr val="1E293B">
                    <a:alpha val="100000"/>
                  </a:srgbClr>
                </a:solidFill>
                <a:latin typeface="Calibri"/>
              </a:rPr>
              <a:t><![CDATA[Fracture of BOTH the ulnar shaft AND the radial shaft (proximal third) — a `both-bones` forearm fracture combined with anterior dislocation of the radial head; both bones of the forearm are fractured]]></a:t>
            </a:r>
            <a:br/>
            <a:r>
              <a:rPr lang="en-US" strike="noStrike" sz="1400" spc="0" u="none" cap="none">
                <a:solidFill>
                  <a:srgbClr val="1E293B">
                    <a:alpha val="100000"/>
                  </a:srgbClr>
                </a:solidFill>
                <a:latin typeface="Calibri"/>
              </a:rPr>
              <a:t><![CDATA[ANTERIOR dislocation of the radial head (same direction as Type I) combined with a radius shaft fracture proximal to the fracture of the ulna]]></a:t>
            </a:r>
            <a:br/>
            <a:r>
              <a:rPr lang="en-US" strike="noStrike" sz="1400" spc="0" u="none" cap="none">
                <a:solidFill>
                  <a:srgbClr val="1E293B">
                    <a:alpha val="100000"/>
                  </a:srgbClr>
                </a:solidFill>
                <a:latin typeface="Calibri"/>
              </a:rPr>
              <a:t><![CDATA[High-energy combined mechanism]]></a:t>
            </a:r>
            <a:br/>
            <a:r>
              <a:rPr lang="en-US" strike="noStrike" sz="1400" spc="0" u="none" cap="none">
                <a:solidFill>
                  <a:srgbClr val="1E293B">
                    <a:alpha val="100000"/>
                  </a:srgbClr>
                </a:solidFill>
                <a:latin typeface="Calibri"/>
              </a:rPr>
              <a:t><![CDATA[Rare — approximately 1–5%; children less commonly than adults; very high-energy injury; requires careful assessment of both radius and ulna fractures plus the radial head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nteggia Equivalents in Children]]></a:t>
            </a:r>
            <a:br/>
            <a:br/>
            <a:r>
              <a:rPr lang="en-US" strike="noStrike" sz="1400" spc="0" u="none" cap="none">
                <a:solidFill>
                  <a:srgbClr val="1E293B">
                    <a:alpha val="100000"/>
                  </a:srgbClr>
                </a:solidFill>
                <a:latin typeface="Calibri"/>
              </a:rPr>
              <a:t><![CDATA[Monteggia equivalents are injuries that share the biomechanical consequence of the classic Monteggia (i.e., radial head dislocation with associated forearm injury) but differ in the specific fracture morphology. They are particularly important in children because the paediatric periosteum and growth plate create unique fracture patterns not seen in adul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quivalent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Key P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stic bowing of the ulna + radial head dislocation]]></a:t>
            </a:r>
            <a:br/>
            <a:r>
              <a:rPr lang="en-US" strike="noStrike" sz="1400" spc="0" u="none" cap="none">
                <a:solidFill>
                  <a:srgbClr val="1E293B">
                    <a:alpha val="100000"/>
                  </a:srgbClr>
                </a:solidFill>
                <a:latin typeface="Calibri"/>
              </a:rPr>
              <a:t><![CDATA[The ulna bows plastically (the periosteum remains intact; there is no discrete fracture line — the bone deforms permanently without fracturing); the radial head dislocates anteriorly; on plain X-ray, there is NO obvious fracture — only an increased anterior bow of the ulna; this is the most commonly MISSED Monteggia equivalent because there is no discrete fracture to prompt concern]]></a:t>
            </a:r>
            <a:br/>
            <a:r>
              <a:rPr lang="en-US" strike="noStrike" sz="1400" spc="0" u="none" cap="none">
                <a:solidFill>
                  <a:srgbClr val="1E293B">
                    <a:alpha val="100000"/>
                  </a:srgbClr>
                </a:solidFill>
                <a:latin typeface="Calibri"/>
              </a:rPr>
              <a:t><![CDATA[ALWAYS draw the radiocapitellar line; plastic bowing with anterior radial head dislocation = Monteggia equivalent; treatment requires correction of the ulnar bow (either closed — under GA with three-point bending reduction) to reduce the radial head; the annular ligament interposition may prevent closed reduction → open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eenstick ulna fracture + radial head dislocation]]></a:t>
            </a:r>
            <a:br/>
            <a:r>
              <a:rPr lang="en-US" strike="noStrike" sz="1400" spc="0" u="none" cap="none">
                <a:solidFill>
                  <a:srgbClr val="1E293B">
                    <a:alpha val="100000"/>
                  </a:srgbClr>
                </a:solidFill>
                <a:latin typeface="Calibri"/>
              </a:rPr>
              <a:t><![CDATA[A greenstick (incomplete) ulnar fracture with intact periosteum on the compression side; radial head dislocation is present; the incomplete nature of the fracture may disguise the severity of the injury]]></a:t>
            </a:r>
            <a:br/>
            <a:r>
              <a:rPr lang="en-US" strike="noStrike" sz="1400" spc="0" u="none" cap="none">
                <a:solidFill>
                  <a:srgbClr val="1E293B">
                    <a:alpha val="100000"/>
                  </a:srgbClr>
                </a:solidFill>
                <a:latin typeface="Calibri"/>
              </a:rPr>
              <a:t><![CDATA[The greenstick ulna must be completed at the time of reduction to restore ulnar length and straightness — an incomplete greenstick fracture that springs back into angulation after reduction will prevent maintenance of radial head reduction; complete the fracture under anaesthesia and reduce and cast appropriat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lecranon Salter-Harris fracture + radial head dislocation]]></a:t>
            </a:r>
            <a:br/>
            <a:r>
              <a:rPr lang="en-US" strike="noStrike" sz="1400" spc="0" u="none" cap="none">
                <a:solidFill>
                  <a:srgbClr val="1E293B">
                    <a:alpha val="100000"/>
                  </a:srgbClr>
                </a:solidFill>
                <a:latin typeface="Calibri"/>
              </a:rPr>
              <a:t><![CDATA[An epiphyseal fracture of the olecranon (Salter-Harris Type I, II, or IV) with associated anterior radial head dislocation; the entire proximal ulna (olecranon + ulnar metaphysis) may angulate anteriorly with a physeal fracture at the olecranon]]></a:t>
            </a:r>
            <a:br/>
            <a:r>
              <a:rPr lang="en-US" strike="noStrike" sz="1400" spc="0" u="none" cap="none">
                <a:solidFill>
                  <a:srgbClr val="1E293B">
                    <a:alpha val="100000"/>
                  </a:srgbClr>
                </a:solidFill>
                <a:latin typeface="Calibri"/>
              </a:rPr>
              <a:t><![CDATA[The olecranon physis contributes to the proximal ulnar length; ORIF of displaced olecranon physeal fractures is required; the radial head dislocation reduces once the ulnar length is restored by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onoid fracture + radial head dislocation]]></a:t>
            </a:r>
            <a:br/>
            <a:r>
              <a:rPr lang="en-US" strike="noStrike" sz="1400" spc="0" u="none" cap="none">
                <a:solidFill>
                  <a:srgbClr val="1E293B">
                    <a:alpha val="100000"/>
                  </a:srgbClr>
                </a:solidFill>
                <a:latin typeface="Calibri"/>
              </a:rPr>
              <a:t><![CDATA[A fracture of the coronoid process of the ulna with associated radial head dislocation; the coronoid fracture is typically Regan-Morrey Type I or II; this is more common in adults but can occur in adolescents]]></a:t>
            </a:r>
            <a:br/>
            <a:r>
              <a:rPr lang="en-US" strike="noStrike" sz="1400" spc="0" u="none" cap="none">
                <a:solidFill>
                  <a:srgbClr val="1E293B">
                    <a:alpha val="100000"/>
                  </a:srgbClr>
                </a:solidFill>
                <a:latin typeface="Calibri"/>
              </a:rPr>
              <a:t><![CDATA[If the coronoid fracture involves >50% of the coronoid height (Regan-Morrey Type III) — elbow instability is the primary concern; combined coronoid + lateral collateral ligament repair may be needed; in children, smaller coronoid fractures are more likely to be avulsion from the capsular insertion]]>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Paediatric acute Monteggia (Type I — most common): closed reduction under general anaesthesia; (1) the ulnar fracture is reduced first (restoring ulnar length and alignment is the key step — this indirectly reduces the radial head); (2) the radial head typically reduces spontaneously as the ulnar length is restored; (3) above-elbow plaster cast is applied with the elbow in 90–110° of flexion and the forearm in supination (supination tightens the annular ligament and holds the radial head reduced); check the radiocapitellar line in both AP and lateral views on post-reduction X-ray under image intensifier before applying the cast; if the radial head does not reduce after adequate ulnar reduction → open reduction required (annular ligament interposition is the most common reason for irreduci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reduction indications: failed closed reduction (annular ligament interposition; irreducible radial head); chronic/missed Monteggia (more than 3–4 weeks old — soft tissue contractures prevent closed reduction); Type IV injuries; complex fracture patterns; associated neurovascular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missed) Monteggia in children: an important and preventable complication of missed acute Monteggia injury; children with unrecognised radial head dislocation may present months to years later with painless or mildly painful restriction of elbow flexion, extension, and forearm rotation; a progressive cubitus valgus may develop; elbow OA develops in adulthood; management: open reduction of the radial head with ulnar corrective osteotomy (to restore ulnar bow and length) before the age of ~12 years; annular ligament reconstruction (Bell-Tawse procedure — using a strip of triceps fascia to reconstruct the annular ligament); reconstruction becomes progressively more difficult and less successful with increasing delay; radiological evidence of remodelling of the radial head (flattening) = poor prognosis for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ado JL. The Monteggia lesion. Clin Orthop Relat Res. 1967;50:71–86.]]></a:t>
            </a:r>
            <a:br/>
            <a:r>
              <a:rPr lang="en-US" strike="noStrike" sz="1200" spc="0" u="none" cap="none">
                <a:solidFill>
                  <a:srgbClr val="1E293B">
                    <a:alpha val="100000"/>
                  </a:srgbClr>
                </a:solidFill>
                <a:latin typeface="Calibri"/>
              </a:rPr>
              <a:t><![CDATA[Monteggia GB. Instituzioni Chirurgiche. Milan. 1814.]]></a:t>
            </a:r>
            <a:br/>
            <a:r>
              <a:rPr lang="en-US" strike="noStrike" sz="1200" spc="0" u="none" cap="none">
                <a:solidFill>
                  <a:srgbClr val="1E293B">
                    <a:alpha val="100000"/>
                  </a:srgbClr>
                </a:solidFill>
                <a:latin typeface="Calibri"/>
              </a:rPr>
              <a:t><![CDATA[Letts M, Locht R, Wiens J. Monteggia fracture-dislocations in children. J Bone Joint Surg Br. 1985.]]></a:t>
            </a:r>
            <a:br/>
            <a:r>
              <a:rPr lang="en-US" strike="noStrike" sz="1200" spc="0" u="none" cap="none">
                <a:solidFill>
                  <a:srgbClr val="1E293B">
                    <a:alpha val="100000"/>
                  </a:srgbClr>
                </a:solidFill>
                <a:latin typeface="Calibri"/>
              </a:rPr>
              <a:t><![CDATA[Ring D et al. Monteggia fractures in adults. J Bone Joint Surg Am. 1998.]]></a:t>
            </a:r>
            <a:br/>
            <a:r>
              <a:rPr lang="en-US" strike="noStrike" sz="1200" spc="0" u="none" cap="none">
                <a:solidFill>
                  <a:srgbClr val="1E293B">
                    <a:alpha val="100000"/>
                  </a:srgbClr>
                </a:solidFill>
                <a:latin typeface="Calibri"/>
              </a:rPr>
              <a:t><![CDATA[Bell Tawse AJS. The treatment of malunited anterior Monteggia fractures in children. J Bone Joint Surg Br. 1965.]]></a:t>
            </a:r>
            <a:br/>
            <a:r>
              <a:rPr lang="en-US" strike="noStrike" sz="1200" spc="0" u="none" cap="none">
                <a:solidFill>
                  <a:srgbClr val="1E293B">
                    <a:alpha val="100000"/>
                  </a:srgbClr>
                </a:solidFill>
                <a:latin typeface="Calibri"/>
              </a:rPr>
              <a:t><![CDATA[Tan YH et al. Monteggia fracture in children — a review of 16 cases. Singapore Med J. 1998.]]></a:t>
            </a:r>
            <a:br/>
            <a:r>
              <a:rPr lang="en-US" strike="noStrike" sz="1200" spc="0" u="none" cap="none">
                <a:solidFill>
                  <a:srgbClr val="1E293B">
                    <a:alpha val="100000"/>
                  </a:srgbClr>
                </a:solidFill>
                <a:latin typeface="Calibri"/>
              </a:rPr>
              <a:t><![CDATA[Beaty JH, Kasser JR. Rockwood and Wilkins` Fractures in Children. 8th ed. Lippincott. 2015.]]></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Monteggia Fracture; Bado Classification; Paediatric Monteggia Equivalents; P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ype I: Anterior radial head dislocation with anterior angulated ulnar fracture — most common in children. Type II: Posterior/posterolateral dislocation; Type III: Lateral/anterior-lateral dislocation; Type IV: Both-bone fractures + radial head dislocation. Equivalents: Variants with plastic deformation or isolated ulna fracture + radial head dislocation; must realign ulna to reduce radi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ado Classification (Paediatric) — Monteggia & Equivalent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he Monteggia Fracture-Dislocation]]></a:t>
            </a:r>
            <a:br/>
            <a:br/>
            <a:r>
              <a:rPr lang="en-US" strike="noStrike" sz="1400" spc="0" u="none" cap="none">
                <a:solidFill>
                  <a:srgbClr val="1E293B">
                    <a:alpha val="100000"/>
                  </a:srgbClr>
                </a:solidFill>
                <a:latin typeface="Calibri"/>
              </a:rPr>
              <a:t><![CDATA[The Monteggia fracture-dislocation, originally described by Giovanni Battista Monteggia in 1814, is a fracture of the ulnar shaft with associated dislocation of the radial head at the proximal radioulnar joint and/or radiohumeral joint. It is a treacherous injury because the radial head dislocation is the critically important component — and it is frequently missed, particularly in children, where the mechanism and radiological appearances differ from adults. In children, Monteggia injuries account for approximately 1–2% of all paediatric forearm fractures and have a distinct spectrum of patterns, including the so-called `Monteggia equivalents` — injuries with the same biomechanical consequence (radial head dislocation with associated forearm injury) but with different fracture morphologies. Missed radial head dislocation leads to chronic pain, restricted forearm rotation, and neurological defic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ritical diagnostic rule: on ANY radiograph of a forearm injury, a line drawn through the long axis of the radial shaft (the `radiocapitellar line`) must pass through the centre of the capitellum on BOTH the AP and lateral views; if this line does NOT pass through the capitellum, the radial head is dislocated — regardless of what the ulna is doing; this rule applies to all ages and must be checked on every forearm X-ray; failure to apply this rule is the most common reason for a missed Monteggia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in children: peak incidence 4–10 years of age; boys affected more commonly than girls; typically a fall onto an outstretched hand; the mechanism and resulting fracture pattern determine the Bado type; the plastic (greenstick) nature of the paediatric ulna means that the ulna may angulate without a complete fracture — creating the `nightstick equivalent` or plastic bowing form of Monteggia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do Classification]]></a:t>
            </a:r>
            <a:br/>
            <a:br/>
            <a:br/>
            <a:br/>
            <a:br/>
            <a:r>
              <a:rPr lang="en-US" strike="noStrike" sz="1400" spc="0" u="none" cap="none">
                <a:solidFill>
                  <a:srgbClr val="1E293B">
                    <a:alpha val="100000"/>
                  </a:srgbClr>
                </a:solidFill>
                <a:latin typeface="Calibri"/>
              </a:rPr>
              <a:t><![CDATA[Bado Type]]></a:t>
            </a:r>
            <a:br/>
            <a:r>
              <a:rPr lang="en-US" strike="noStrike" sz="1400" spc="0" u="none" cap="none">
                <a:solidFill>
                  <a:srgbClr val="1E293B">
                    <a:alpha val="100000"/>
                  </a:srgbClr>
                </a:solidFill>
                <a:latin typeface="Calibri"/>
              </a:rPr>
              <a:t><![CDATA[Ulnar Fracture / Deformity]]></a:t>
            </a:r>
            <a:br/>
            <a:r>
              <a:rPr lang="en-US" strike="noStrike" sz="1400" spc="0" u="none" cap="none">
                <a:solidFill>
                  <a:srgbClr val="1E293B">
                    <a:alpha val="100000"/>
                  </a:srgbClr>
                </a:solidFill>
                <a:latin typeface="Calibri"/>
              </a:rPr>
              <a:t><![CDATA[Radial Head Dislocation]]></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Freque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Anterior]]></a:t>
            </a:r>
            <a:br/>
            <a:r>
              <a:rPr lang="en-US" strike="noStrike" sz="1400" spc="0" u="none" cap="none">
                <a:solidFill>
                  <a:srgbClr val="1E293B">
                    <a:alpha val="100000"/>
                  </a:srgbClr>
                </a:solidFill>
                <a:latin typeface="Calibri"/>
              </a:rPr>
              <a:t><![CDATA[Ulna fracture with anterior (volar) angulation; the ulna apex points anteriorly (the ulna bows or fractures into anterior angulation)]]></a:t>
            </a:r>
            <a:br/>
            <a:r>
              <a:rPr lang="en-US" strike="noStrike" sz="1400" spc="0" u="none" cap="none">
                <a:solidFill>
                  <a:srgbClr val="1E293B">
                    <a:alpha val="100000"/>
                  </a:srgbClr>
                </a:solidFill>
                <a:latin typeface="Calibri"/>
              </a:rPr>
              <a:t><![CDATA[ANTERIOR dislocation of the radial head (the radial head dislocates anteriorly); visible on the lateral view as anterior displacement of the radial head relative to the capitellum; the radiocapitellar line fails to pass through the capitellum on the lateral view]]></a:t>
            </a:r>
            <a:br/>
            <a:r>
              <a:rPr lang="en-US" strike="noStrike" sz="1400" spc="0" u="none" cap="none">
                <a:solidFill>
                  <a:srgbClr val="1E293B">
                    <a:alpha val="100000"/>
                  </a:srgbClr>
                </a:solidFill>
                <a:latin typeface="Calibri"/>
              </a:rPr>
              <a:t><![CDATA[Hyperpronation mechanism (forced pronation of the forearm — the proximal radius acts as a lever, displacing the radial head anteriorly while the ulna fractures or angulates anteriorly)]]></a:t>
            </a:r>
            <a:br/>
            <a:r>
              <a:rPr lang="en-US" strike="noStrike" sz="1400" spc="0" u="none" cap="none">
                <a:solidFill>
                  <a:srgbClr val="1E293B">
                    <a:alpha val="100000"/>
                  </a:srgbClr>
                </a:solidFill>
                <a:latin typeface="Calibri"/>
              </a:rPr>
              <a:t><![CDATA[MOST COMMON — approximately 70% of all Monteggia injuries in children; the classic paediatric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Posterior]]></a:t>
            </a:r>
            <a:br/>
            <a:r>
              <a:rPr lang="en-US" strike="noStrike" sz="1400" spc="0" u="none" cap="none">
                <a:solidFill>
                  <a:srgbClr val="1E293B">
                    <a:alpha val="100000"/>
                  </a:srgbClr>
                </a:solidFill>
                <a:latin typeface="Calibri"/>
              </a:rPr>
              <a:t><![CDATA[Ulna fracture with posterior (dorsal) angulation; apex points posteriorly]]></a:t>
            </a:r>
            <a:br/>
            <a:r>
              <a:rPr lang="en-US" strike="noStrike" sz="1400" spc="0" u="none" cap="none">
                <a:solidFill>
                  <a:srgbClr val="1E293B">
                    <a:alpha val="100000"/>
                  </a:srgbClr>
                </a:solidFill>
                <a:latin typeface="Calibri"/>
              </a:rPr>
              <a:t><![CDATA[POSTERIOR (or posterolateral) dislocation of the radial head; radiocapitellar line fails to intersect the capitellum on the lateral view (radial head is posterior)]]></a:t>
            </a:r>
            <a:br/>
            <a:r>
              <a:rPr lang="en-US" strike="noStrike" sz="1400" spc="0" u="none" cap="none">
                <a:solidFill>
                  <a:srgbClr val="1E293B">
                    <a:alpha val="100000"/>
                  </a:srgbClr>
                </a:solidFill>
                <a:latin typeface="Calibri"/>
              </a:rPr>
              <a:t><![CDATA[Direct force on the dorsal forearm (dorsal axial loading); hyperflexion mechanism]]></a:t>
            </a:r>
            <a:br/>
            <a:r>
              <a:rPr lang="en-US" strike="noStrike" sz="1400" spc="0" u="none" cap="none">
                <a:solidFill>
                  <a:srgbClr val="1E293B">
                    <a:alpha val="100000"/>
                  </a:srgbClr>
                </a:solidFill>
                <a:latin typeface="Calibri"/>
              </a:rPr>
              <a:t><![CDATA[~5–10% in children; more common in adults; posterior dislocation is less common in children because the paediatric radial head is more cartilaginous and more easily reduced anterior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Lateral]]></a:t>
            </a:r>
            <a:br/>
            <a:r>
              <a:rPr lang="en-US" strike="noStrike" sz="1400" spc="0" u="none" cap="none">
                <a:solidFill>
                  <a:srgbClr val="1E293B">
                    <a:alpha val="100000"/>
                  </a:srgbClr>
                </a:solidFill>
                <a:latin typeface="Calibri"/>
              </a:rPr>
              <a:t><![CDATA[Ulna fracture with lateral (radial) angulation — the metaphyseal portion of the ulna (proximal ulnar metaphysis) fractures, creating a lateral-pointing deformity]]></a:t>
            </a:r>
            <a:br/>
            <a:r>
              <a:rPr lang="en-US" strike="noStrike" sz="1400" spc="0" u="none" cap="none">
                <a:solidFill>
                  <a:srgbClr val="1E293B">
                    <a:alpha val="100000"/>
                  </a:srgbClr>
                </a:solidFill>
                <a:latin typeface="Calibri"/>
              </a:rPr>
              <a:t><![CDATA[LATERAL (radial-side) dislocation of the radial head; the radial head displaces laterally; best seen on the AP view]]></a:t>
            </a:r>
            <a:br/>
            <a:r>
              <a:rPr lang="en-US" strike="noStrike" sz="1400" spc="0" u="none" cap="none">
                <a:solidFill>
                  <a:srgbClr val="1E293B">
                    <a:alpha val="100000"/>
                  </a:srgbClr>
                </a:solidFill>
                <a:latin typeface="Calibri"/>
              </a:rPr>
              <a:t><![CDATA[Varus stress on the extended elbow; forced adduction mechanism; the leverage of the applied force creates lateral ulnar angulation and lateral radial head displacement]]></a:t>
            </a:r>
            <a:br/>
            <a:r>
              <a:rPr lang="en-US" strike="noStrike" sz="1400" spc="0" u="none" cap="none">
                <a:solidFill>
                  <a:srgbClr val="1E293B">
                    <a:alpha val="100000"/>
                  </a:srgbClr>
                </a:solidFill>
                <a:latin typeface="Calibri"/>
              </a:rPr>
              <a:t><![CDATA[~20–25% in children — the second most common paediatric type; the proximal ulnar metaphysis is the typical fracture site in this type in children (contrast with Type I which is usually diaphyse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6">
  <a:themeElements>
    <a:clrScheme name="Theme5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2026-05-03T09:28:02Z</dcterms:created>
  <dcterms:modified xsi:type="dcterms:W3CDTF">2026-05-03T09:28:02Z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