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earing Surfaces in Hip Arthroplasty (MoM, MoP, CoC, Co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Very low volumetrically; but ionic (metal ion) release]]></a:t>
            </a:r>
            <a:br/>
            <a:r>
              <a:rPr lang="en-US" strike="noStrike" sz="1400" spc="0" u="none" cap="none">
                <a:solidFill>
                  <a:srgbClr val="1E293B">
                    <a:alpha val="100000"/>
                  </a:srgbClr>
                </a:solidFill>
                <a:latin typeface="Calibri"/>
              </a:rPr>
              <a:t><![CDATA[Low volumetric wear; large head sizes possible (44–60 mm) — high jump distance (stability); used in hip resurfacing]]></a:t>
            </a:r>
            <a:br/>
            <a:r>
              <a:rPr lang="en-US" strike="noStrike" sz="1400" spc="0" u="none" cap="none">
                <a:solidFill>
                  <a:srgbClr val="1E293B">
                    <a:alpha val="100000"/>
                  </a:srgbClr>
                </a:solidFill>
                <a:latin typeface="Calibri"/>
              </a:rPr>
              <a:t><![CDATA[ALTR (adverse local tissue reactions): pseudotumour formation from cobalt-chromium ions and nanoparticles; ALVAL (aseptic lymphocyte-dominated vasculitis-associated lesion); soft tissue necrosis; elevated serum Co and Cr ions (systemic toxicity — cardiomyopathy, neuropathy, thyroid dysfunction at very high levels); Medicines and Healthcare products Regulatory Agency (MHRA) issued implant-specific recall/enhanced surveillance for multiple MoM THA designs from 2010–2012; MoM THA largely abandoned; hip resurfacing (MoM) still used in selected young active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THA — MHRA Guidance & Current Practice]]></a:t>
            </a:r>
            <a:br/>
            <a:br/>
            <a:r>
              <a:rPr lang="en-US" strike="noStrike" sz="1400" spc="0" u="none" cap="none">
                <a:solidFill>
                  <a:srgbClr val="1E293B">
                    <a:alpha val="100000"/>
                  </a:srgbClr>
                </a:solidFill>
                <a:latin typeface="Calibri"/>
              </a:rPr>
              <a:t><![CDATA[The MoM crisis (2010–2012): the DePuy ASR (Articular Surface Replacement) and several other large-head MoM THA designs were recalled or subjected to enhanced surveillance after NJR data showed revision rates of 12–15% at 5 years — far exceeding any other bearing; the Medicines and Healthcare Products Regulatory Agency (MHRA) issued Medical Device Alerts (MDAs) mandating annual blood metal ion monitoring (serum cobalt and chromium) and MARS MRI for all patients with MoM THA; the ASR recall alone affected approximately 93,000 patients worldwide; the crisis permanently damaged confidence in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thresholds for investigation: serum cobalt OR chromium >7 µg/L (ppb) → enhanced surveillance + MARS MRI + consider revision; the threshold was lowered to 4 µg/L in 2017 for unilateral MoM THA; elevated metal ions + pseudotumour on MARS MRI + symptoms = strong indication for revision; revision of failed MoM THA is technically complex — significant soft tissue damage (ALTR) may have occurred, requiring debridement of necrotic tissue and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esurfacing — remaining indications: metal-on-metal hip resurfacing (Birmingham Hip Resurfacing — BHR; Cormet; Conserve Plus) resurfaces the femoral head rather than replacing it; preserves femoral head and neck bone stock; allows large head sizes (equivalent to native femoral head — 44–54 mm) with very high jump distance and very low dislocation rates; the BHR has 10-year survival of ~95% in young active males in high-volume specialist centres; indications — young (<55 years), male (female sex is a risk factor for ALTR — smaller femoral head sizes, thinner acetabular component, higher ion release), high activity level, good femoral head anatomy (no AVN, cyst <1 cm); the BHR retains regulatory approval and NJR-acceptable revision rates in this specific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eramic fracture management: if a ceramic head or liner fractures in vivo, the joint must be thoroughly lavaged (multiple litres of saline) at revision surgery to remove all ceramic fragments; all bearing components (head AND liner) must be exchanged; residual ceramic fragments act as third-body abrasives and will rapidly destroy any new bearing surface; a metal-on-HXLPE bearing is typically used after ceramic fracture revision (ceramic-on-ceramic should NOT be used after ceramic fracture — risk of residual particle damage to new ceramic components); the revision acetabular shell must be assessed — ceramic liner fragments may have damaged the lockin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queaking in CoC THA: audible squeaking from CoC bearings occurs in 0.5–2% of cases; caused by `stripe wear` (edge loading of the ceramic head on the ceramic liner rim during activities at extremes of ROM — walking upstairs, rising from a chair); once stripe wear occurs, the smooth ceramic surface is disrupted and the lubrication film breaks down (mixed lubrication → boundary lubrication → stick-slip → acoustic emission = squeak); management — modification of activities; revision for severe or distressing squeaking (to CoP or MoP bearing); squeaking is more common with cup malposition (steep abduction angle >50° increases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widely used global bearing: Metal-on-HXLPE; dramatic wear reduction (50–90%); <0.05 mm/year; allows large heads 32–40 mm; excellent 15–20 year survivorship; first choice for most THA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P: ceramic head reduces PE abrasion; ZTA (Biolox delta) ceramic — excellent scratch resistance; low fracture risk (~0.004%); if fracture → thorough lavage + exchange ALL components → MoP not CoC afte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lowest wear rate (<0.001 mm/year); biocompatible particles; best for young active patients; complications — squeaking (0.5–2%; stripe wear from edge loading), liner fracture (rare with modern ZTA), chipping during impla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squeaking: edge loading → stripe wear → boundary lubrication breakdown → stick-slip → acoustic emission; more common with steep cup abduction (>50°); activity modification; revision to CoP/MoP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M: low volumetric wear; large heads possible; ABANDONED for most THA due to ALTR (pseudotumour, ALVAL, soft tissue necrosis, elevated Co/Cr ions — cardiomyopathy, neuropathy, thyroid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Co/Cr >7 µg/L (or >4 µg/L unilateral) → enhanced surveillance + MARS MRI + consider revision; ASR recall 2010 — 93,000 patients worldwide; annual blood metal ion monitoring mandatory for all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urtz SM et al. Advances in the processing, sterilization, and crosslinking of UHMWPE. Biomaterials. 1999.]]></a:t>
            </a:r>
            <a:br/>
            <a:r>
              <a:rPr lang="en-US" strike="noStrike" sz="1200" spc="0" u="none" cap="none">
                <a:solidFill>
                  <a:srgbClr val="1E293B">
                    <a:alpha val="100000"/>
                  </a:srgbClr>
                </a:solidFill>
                <a:latin typeface="Calibri"/>
              </a:rPr>
              <a:t><![CDATA[Bozic KJ et al. The epidemiology of bearing surface usage in total hip arthroplasty. J Bone Joint Surg Am. 2009.]]></a:t>
            </a:r>
            <a:br/>
            <a:r>
              <a:rPr lang="en-US" strike="noStrike" sz="1200" spc="0" u="none" cap="none">
                <a:solidFill>
                  <a:srgbClr val="1E293B">
                    <a:alpha val="100000"/>
                  </a:srgbClr>
                </a:solidFill>
                <a:latin typeface="Calibri"/>
              </a:rPr>
              <a:t><![CDATA[MHRA Medical Device Alert MDA/2012/008. All metal-on-metal hip replacements. MHRA. 2012.]]></a:t>
            </a:r>
            <a:br/>
            <a:r>
              <a:rPr lang="en-US" strike="noStrike" sz="1200" spc="0" u="none" cap="none">
                <a:solidFill>
                  <a:srgbClr val="1E293B">
                    <a:alpha val="100000"/>
                  </a:srgbClr>
                </a:solidFill>
                <a:latin typeface="Calibri"/>
              </a:rPr>
              <a:t><![CDATA[NJR Annual Report 2022 — Bearing surface outcomes.]]></a:t>
            </a:r>
            <a:br/>
            <a:r>
              <a:rPr lang="en-US" strike="noStrike" sz="1200" spc="0" u="none" cap="none">
                <a:solidFill>
                  <a:srgbClr val="1E293B">
                    <a:alpha val="100000"/>
                  </a:srgbClr>
                </a:solidFill>
                <a:latin typeface="Calibri"/>
              </a:rPr>
              <a:t><![CDATA[Smith AJ et al. Metal-on-metal hip arthroplasty: early failure of ASR XL and ASR hip resurfacing. J Bone Joint Surg Br. 2012.]]></a:t>
            </a:r>
            <a:br/>
            <a:r>
              <a:rPr lang="en-US" strike="noStrike" sz="1200" spc="0" u="none" cap="none">
                <a:solidFill>
                  <a:srgbClr val="1E293B">
                    <a:alpha val="100000"/>
                  </a:srgbClr>
                </a:solidFill>
                <a:latin typeface="Calibri"/>
              </a:rPr>
              <a:t><![CDATA[Hannouche D et al. Ceramics in total hip replacement. Clin Orthop Relat Res. 2005.]]></a:t>
            </a:r>
            <a:br/>
            <a:r>
              <a:rPr lang="en-US" strike="noStrike" sz="1200" spc="0" u="none" cap="none">
                <a:solidFill>
                  <a:srgbClr val="1E293B">
                    <a:alpha val="100000"/>
                  </a:srgbClr>
                </a:solidFill>
                <a:latin typeface="Calibri"/>
              </a:rPr>
              <a:t><![CDATA[Besong AA et al. Tribological evaluation of UHMWPE against zirconia and alumina prosthetic femoral heads. J Bone Joint Surg Br. 1998.]]></a:t>
            </a:r>
            <a:br/>
            <a:r>
              <a:rPr lang="en-US" strike="noStrike" sz="1200" spc="0" u="none" cap="none">
                <a:solidFill>
                  <a:srgbClr val="1E293B">
                    <a:alpha val="100000"/>
                  </a:srgbClr>
                </a:solidFill>
                <a:latin typeface="Calibri"/>
              </a:rPr>
              <a:t><![CDATA[Campbells Operative Orthopaedics. 14th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in bearing couples: Metal-on-Polyethylene (MoP), Metal-on-Metal (MoM), Ceramic-on-Ceramic (CoC), Ceramic-on-Polyethylene (CoP). MoP: gold standard; risk of wear/osteolysis; improved with highly crosslinked PE. MoM: large heads, low wear but metal ions, ALTR, pseudotumors; largely abandoned. CoC: lowest wear; risk of squeaking, fracture. CoP: good compromise — low wear, no squeaking; increasingly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earing Surfaces in Hip Arthroplasty (MoM, MoP, CoC, Co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he choice of bearing surface in total hip arthroplasty (THA) determines the tribological performance (friction and wear characteristics), the longevity of the implant, and the specific failure modes to which the patient is exposed. The four main bearing couples in contemporary THA are metal-on-polyethylene (MoP), ceramic-on-polyethylene (CoP), ceramic-on-ceramic (CoC), and metal-on-metal (MoM). Each combination has distinct advantages and disadvantages. Metal-on-metal bearings, once widely used for their low volumetric wear and large head size, have been largely abandoned following the recognition of adverse local tissue reactions (ALTR) driven by metallic corrosion products. Highly cross-linked polyethylene (HXLPE) has transformed the outcomes of MoP and CoP bearings, making these the dominant global cho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bology principles: wear in arthroplasty is governed by hardness mismatch (harder materials scratch softer), surface finish (rougher surfaces generate more wear), lubrication (hydrodynamic film from synovial fluid reduces contact stress), and contact stress (load per unit area — larger femoral heads reduce contact stress on the PE liner but increase volumetric wear due to larger swept area); wear mode: adhesive (direct material transfer between surfaces), abrasive (third body particles or surface roughness scoring the bearing), and fatigue (cyclic delamination) — the dominant mechanism varies by bearing cou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head size: historically 22–28 mm (Charnley used 22.25 mm — small head, low frictional torque, but high dislocation risk); modern heads typically 32–36 mm (large head increases jump distance — the head must sublux further before dislocation — improving stability); with HXLPE liners, larger heads (36–40 mm) are used with MoP and CoP bearings; MoM bearings allowed very large heads (44–56 mm — resurfacing) due to their low volumetric wear at large diameters — this advantage is negated by ALT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 Comparison]]></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Failure Mod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 — conventional PE]]></a:t>
            </a:r>
            <a:br/>
            <a:r>
              <a:rPr lang="en-US" strike="noStrike" sz="1400" spc="0" u="none" cap="none">
                <a:solidFill>
                  <a:srgbClr val="1E293B">
                    <a:alpha val="100000"/>
                  </a:srgbClr>
                </a:solidFill>
                <a:latin typeface="Calibri"/>
              </a:rPr>
              <a:t><![CDATA[High: 0.1–0.2 mm/year head penetration]]></a:t>
            </a:r>
            <a:br/>
            <a:r>
              <a:rPr lang="en-US" strike="noStrike" sz="1400" spc="0" u="none" cap="none">
                <a:solidFill>
                  <a:srgbClr val="1E293B">
                    <a:alpha val="100000"/>
                  </a:srgbClr>
                </a:solidFill>
                <a:latin typeface="Calibri"/>
              </a:rPr>
              <a:t><![CDATA[Proven long-term track record; low cost; simple; modular]]></a:t>
            </a:r>
            <a:br/>
            <a:r>
              <a:rPr lang="en-US" strike="noStrike" sz="1400" spc="0" u="none" cap="none">
                <a:solidFill>
                  <a:srgbClr val="1E293B">
                    <a:alpha val="100000"/>
                  </a:srgbClr>
                </a:solidFill>
                <a:latin typeface="Calibri"/>
              </a:rPr>
              <a:t><![CDATA[Osteolysis from PE particles (the dominant historical failure mode); oxidative degradation with gamma-in-air sterilisation; largely superseded by H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HXLPE (MoP — HXLPE)]]></a:t>
            </a:r>
            <a:br/>
            <a:r>
              <a:rPr lang="en-US" strike="noStrike" sz="1400" spc="0" u="none" cap="none">
                <a:solidFill>
                  <a:srgbClr val="1E293B">
                    <a:alpha val="100000"/>
                  </a:srgbClr>
                </a:solidFill>
                <a:latin typeface="Calibri"/>
              </a:rPr>
              <a:t><![CDATA[Very low: <0.05 mm/year]]></a:t>
            </a:r>
            <a:br/>
            <a:r>
              <a:rPr lang="en-US" strike="noStrike" sz="1400" spc="0" u="none" cap="none">
                <a:solidFill>
                  <a:srgbClr val="1E293B">
                    <a:alpha val="100000"/>
                  </a:srgbClr>
                </a:solidFill>
                <a:latin typeface="Calibri"/>
              </a:rPr>
              <a:t><![CDATA[Dramatic wear reduction (50–90% vs conventional PE); excellent 15–20 year survivorship; most widely used bearing globally; allows large femoral heads (32–40 mm) for improved stability without proportional wear increase]]></a:t>
            </a:r>
            <a:br/>
            <a:r>
              <a:rPr lang="en-US" strike="noStrike" sz="1400" spc="0" u="none" cap="none">
                <a:solidFill>
                  <a:srgbClr val="1E293B">
                    <a:alpha val="100000"/>
                  </a:srgbClr>
                </a:solidFill>
                <a:latin typeface="Calibri"/>
              </a:rPr>
              <a:t><![CDATA[Reduced fracture toughness with first-generation HXLPE (remelted); addressed by second-generation (annealed/Vit E-stabilised); long-term oxidation remains a theoretical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Very low (similar to MoP-HXLPE)]]></a:t>
            </a:r>
            <a:br/>
            <a:r>
              <a:rPr lang="en-US" strike="noStrike" sz="1400" spc="0" u="none" cap="none">
                <a:solidFill>
                  <a:srgbClr val="1E293B">
                    <a:alpha val="100000"/>
                  </a:srgbClr>
                </a:solidFill>
                <a:latin typeface="Calibri"/>
              </a:rPr>
              <a:t><![CDATA[Ceramic head is harder, smoother, and more scratch-resistant than cobalt-chrome → less abrasive PE wear; alumina or zirconia toughened alumina (ZTA — `Biolox delta`) heads; if ceramic head scratches a HXLPE liner, the damage is less severe than scratched CoCr]]></a:t>
            </a:r>
            <a:br/>
            <a:r>
              <a:rPr lang="en-US" strike="noStrike" sz="1400" spc="0" u="none" cap="none">
                <a:solidFill>
                  <a:srgbClr val="1E293B">
                    <a:alpha val="100000"/>
                  </a:srgbClr>
                </a:solidFill>
                <a:latin typeface="Calibri"/>
              </a:rPr>
              <a:t><![CDATA[Ceramic head fracture (rare, ~0.004% with modern ZTA `Biolox delta`); catastrophic if it occurs — ceramic fragments act as third-body abrasives, destroying the liner and requiring revision with thorough joint lavage; cannot revise to ceramic-on-ceramic after ceramic fracture (risk of residual ceramic particle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Extremely low: <0.001 mm/year]]></a:t>
            </a:r>
            <a:br/>
            <a:r>
              <a:rPr lang="en-US" strike="noStrike" sz="1400" spc="0" u="none" cap="none">
                <a:solidFill>
                  <a:srgbClr val="1E293B">
                    <a:alpha val="100000"/>
                  </a:srgbClr>
                </a:solidFill>
                <a:latin typeface="Calibri"/>
              </a:rPr>
              <a:t><![CDATA[Lowest wear of any bearing; no polymer particles; biocompatible alumina/ZTA particles if wear does occur; excellent for young active patients requiring maximum wear resistance]]></a:t>
            </a:r>
            <a:br/>
            <a:r>
              <a:rPr lang="en-US" strike="noStrike" sz="1400" spc="0" u="none" cap="none">
                <a:solidFill>
                  <a:srgbClr val="1E293B">
                    <a:alpha val="100000"/>
                  </a:srgbClr>
                </a:solidFill>
                <a:latin typeface="Calibri"/>
              </a:rPr>
              <a:t><![CDATA[Squeaking (audible noise from the hip during ambulation — 0.5–2% incidence; `stripe wear` on the ceramic head from edge loading during activities); ceramic head or liner fracture (rare with modern ZTA); liner chipping during implantation; more expensive; limited modularity (head and liner must be matched ceram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2026-05-03T09:28:50Z</dcterms:created>
  <dcterms:modified xsi:type="dcterms:W3CDTF">2026-05-03T09:28:50Z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