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736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one Grafts and Substitut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utograft is gold standard: osteogenic + osteoinductive + osteoconductive (iliac crest). Allograft provides scaffold (osteoconductive) ± growth factors; immune & disease transmission risks minimized by processing. Substitutes: calcium phosphates (HA/TCP), calcium sulfate, bioactive glass; mainly osteoconductive. Biologics: BMP‑2/7, PRP (controversial), bone marrow aspirate concentrate. Applications: nonunion, defects, spinal fusion; match graft biology to defect nee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Grafts and Substitut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Bone grafting is a surgical procedure used to stimulate bone healing, replace missing bone, or augment bone stock in orthopaedic reconstruction. Bone grafts are widely used in fracture nonunion, spinal fusion, tumor surgery, revision arthroplasty, and reconstructive trauma proced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Grafts and Substitut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urpose of bone grafting is to enhance the biological environment for bone healing by providing cells, growth factors, and structural scaffolding that support new bone formation. Successful graft incorporation depends on mechanical stability, vascular supply, and biological compatibility between graft and host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Autogenous cancellous bone graft is considered the gold standard because it provides osteogenesis, osteoinduction, and osteocon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Grafts and Substitut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logical Principles of Bone Grafting]]></a:t>
            </a:r>
            <a:br/>
            <a:br/>
            <a:br/>
            <a:r>
              <a:rPr lang="en-US" strike="noStrike" sz="1400" spc="0" u="none" cap="none">
                <a:solidFill>
                  <a:srgbClr val="1E293B">
                    <a:alpha val="100000"/>
                  </a:srgbClr>
                </a:solidFill>
                <a:latin typeface="Calibri"/>
              </a:rPr>
              <a:t><![CDATA[Bone grafts function through three fundamental biological mechanisms that support bone regene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Clinical Examp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genesis]]></a:t>
            </a:r>
            <a:br/>
            <a:r>
              <a:rPr lang="en-US" strike="noStrike" sz="1400" spc="0" u="none" cap="none">
                <a:solidFill>
                  <a:srgbClr val="1E293B">
                    <a:alpha val="100000"/>
                  </a:srgbClr>
                </a:solidFill>
                <a:latin typeface="Calibri"/>
              </a:rPr>
              <a:t><![CDATA[Formation of bone by living osteoblasts present in the graft]]></a:t>
            </a:r>
            <a:br/>
            <a:r>
              <a:rPr lang="en-US" strike="noStrike" sz="1400" spc="0" u="none" cap="none">
                <a:solidFill>
                  <a:srgbClr val="1E293B">
                    <a:alpha val="100000"/>
                  </a:srgbClr>
                </a:solidFill>
                <a:latin typeface="Calibri"/>
              </a:rPr>
              <a:t><![CDATA[Autogenous cancellous graf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induction]]></a:t>
            </a:r>
            <a:br/>
            <a:r>
              <a:rPr lang="en-US" strike="noStrike" sz="1400" spc="0" u="none" cap="none">
                <a:solidFill>
                  <a:srgbClr val="1E293B">
                    <a:alpha val="100000"/>
                  </a:srgbClr>
                </a:solidFill>
                <a:latin typeface="Calibri"/>
              </a:rPr>
              <a:t><![CDATA[Stimulation of stem cells to differentiate into osteoblasts]]></a:t>
            </a:r>
            <a:br/>
            <a:r>
              <a:rPr lang="en-US" strike="noStrike" sz="1400" spc="0" u="none" cap="none">
                <a:solidFill>
                  <a:srgbClr val="1E293B">
                    <a:alpha val="100000"/>
                  </a:srgbClr>
                </a:solidFill>
                <a:latin typeface="Calibri"/>
              </a:rPr>
              <a:t><![CDATA[Bone morphogenetic protei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Grafts and Substitut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conduction]]></a:t>
            </a:r>
            <a:br/>
            <a:r>
              <a:rPr lang="en-US" strike="noStrike" sz="1400" spc="0" u="none" cap="none">
                <a:solidFill>
                  <a:srgbClr val="1E293B">
                    <a:alpha val="100000"/>
                  </a:srgbClr>
                </a:solidFill>
                <a:latin typeface="Calibri"/>
              </a:rPr>
              <a:t><![CDATA[Providing a scaffold for new bone growth]]></a:t>
            </a:r>
            <a:br/>
            <a:r>
              <a:rPr lang="en-US" strike="noStrike" sz="1400" spc="0" u="none" cap="none">
                <a:solidFill>
                  <a:srgbClr val="1E293B">
                    <a:alpha val="100000"/>
                  </a:srgbClr>
                </a:solidFill>
                <a:latin typeface="Calibri"/>
              </a:rPr>
              <a:t><![CDATA[Allografts and synthetic substitu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grafts possess all three biological properties. Allografts and synthetic substitutes primarily provide osteoconduction, although some processed grafts may also provide limited osteoinductive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Bone Grafts]]></a:t>
            </a:r>
            <a:br/>
            <a:br/>
            <a:br/>
            <a:r>
              <a:rPr lang="en-US" strike="noStrike" sz="1400" spc="0" u="none" cap="none">
                <a:solidFill>
                  <a:srgbClr val="1E293B">
                    <a:alpha val="100000"/>
                  </a:srgbClr>
                </a:solidFill>
                <a:latin typeface="Calibri"/>
              </a:rPr>
              <a:t><![CDATA[Bone grafts are classified according to their biological sour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Source]]></a:t>
            </a:r>
            <a:br/>
            <a:r>
              <a:rPr lang="en-US" strike="noStrike" sz="1400" spc="0" u="none" cap="none">
                <a:solidFill>
                  <a:srgbClr val="1E293B">
                    <a:alpha val="100000"/>
                  </a:srgbClr>
                </a:solidFill>
                <a:latin typeface="Calibri"/>
              </a:rPr>
              <a:t><![CDATA[Key Advantages]]></a:t>
            </a:r>
            <a:br/>
            <a:r>
              <a:rPr lang="en-US" strike="noStrike" sz="1400" spc="0" u="none" cap="none">
                <a:solidFill>
                  <a:srgbClr val="1E293B">
                    <a:alpha val="100000"/>
                  </a:srgbClr>
                </a:solidFill>
                <a:latin typeface="Calibri"/>
              </a:rPr>
              <a:t><![CDATA[Limit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Grafts and Substitut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graft]]></a:t>
            </a:r>
            <a:br/>
            <a:r>
              <a:rPr lang="en-US" strike="noStrike" sz="1400" spc="0" u="none" cap="none">
                <a:solidFill>
                  <a:srgbClr val="1E293B">
                    <a:alpha val="100000"/>
                  </a:srgbClr>
                </a:solidFill>
                <a:latin typeface="Calibri"/>
              </a:rPr>
              <a:t><![CDATA[Same patient]]></a:t>
            </a:r>
            <a:br/>
            <a:r>
              <a:rPr lang="en-US" strike="noStrike" sz="1400" spc="0" u="none" cap="none">
                <a:solidFill>
                  <a:srgbClr val="1E293B">
                    <a:alpha val="100000"/>
                  </a:srgbClr>
                </a:solidFill>
                <a:latin typeface="Calibri"/>
              </a:rPr>
              <a:t><![CDATA[Best biological properties]]></a:t>
            </a:r>
            <a:br/>
            <a:r>
              <a:rPr lang="en-US" strike="noStrike" sz="1400" spc="0" u="none" cap="none">
                <a:solidFill>
                  <a:srgbClr val="1E293B">
                    <a:alpha val="100000"/>
                  </a:srgbClr>
                </a:solidFill>
                <a:latin typeface="Calibri"/>
              </a:rPr>
              <a:t><![CDATA[Limited quant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raft]]></a:t>
            </a:r>
            <a:br/>
            <a:r>
              <a:rPr lang="en-US" strike="noStrike" sz="1400" spc="0" u="none" cap="none">
                <a:solidFill>
                  <a:srgbClr val="1E293B">
                    <a:alpha val="100000"/>
                  </a:srgbClr>
                </a:solidFill>
                <a:latin typeface="Calibri"/>
              </a:rPr>
              <a:t><![CDATA[Human donor]]></a:t>
            </a:r>
            <a:br/>
            <a:r>
              <a:rPr lang="en-US" strike="noStrike" sz="1400" spc="0" u="none" cap="none">
                <a:solidFill>
                  <a:srgbClr val="1E293B">
                    <a:alpha val="100000"/>
                  </a:srgbClr>
                </a:solidFill>
                <a:latin typeface="Calibri"/>
              </a:rPr>
              <a:t><![CDATA[Large supply]]></a:t>
            </a:r>
            <a:br/>
            <a:r>
              <a:rPr lang="en-US" strike="noStrike" sz="1400" spc="0" u="none" cap="none">
                <a:solidFill>
                  <a:srgbClr val="1E293B">
                    <a:alpha val="100000"/>
                  </a:srgbClr>
                </a:solidFill>
                <a:latin typeface="Calibri"/>
              </a:rPr>
              <a:t><![CDATA[Risk of disease transmi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Xenograft]]></a:t>
            </a:r>
            <a:br/>
            <a:r>
              <a:rPr lang="en-US" strike="noStrike" sz="1400" spc="0" u="none" cap="none">
                <a:solidFill>
                  <a:srgbClr val="1E293B">
                    <a:alpha val="100000"/>
                  </a:srgbClr>
                </a:solidFill>
                <a:latin typeface="Calibri"/>
              </a:rPr>
              <a:t><![CDATA[Different species]]></a:t>
            </a:r>
            <a:br/>
            <a:r>
              <a:rPr lang="en-US" strike="noStrike" sz="1400" spc="0" u="none" cap="none">
                <a:solidFill>
                  <a:srgbClr val="1E293B">
                    <a:alpha val="100000"/>
                  </a:srgbClr>
                </a:solidFill>
                <a:latin typeface="Calibri"/>
              </a:rPr>
              <a:t><![CDATA[Abundant supply]]></a:t>
            </a:r>
            <a:br/>
            <a:r>
              <a:rPr lang="en-US" strike="noStrike" sz="1400" spc="0" u="none" cap="none">
                <a:solidFill>
                  <a:srgbClr val="1E293B">
                    <a:alpha val="100000"/>
                  </a:srgbClr>
                </a:solidFill>
                <a:latin typeface="Calibri"/>
              </a:rPr>
              <a:t><![CDATA[Immune reaction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nthetic substitute]]></a:t>
            </a:r>
            <a:br/>
            <a:r>
              <a:rPr lang="en-US" strike="noStrike" sz="1400" spc="0" u="none" cap="none">
                <a:solidFill>
                  <a:srgbClr val="1E293B">
                    <a:alpha val="100000"/>
                  </a:srgbClr>
                </a:solidFill>
                <a:latin typeface="Calibri"/>
              </a:rPr>
              <a:t><![CDATA[Artificial material]]></a:t>
            </a:r>
            <a:br/>
            <a:r>
              <a:rPr lang="en-US" strike="noStrike" sz="1400" spc="0" u="none" cap="none">
                <a:solidFill>
                  <a:srgbClr val="1E293B">
                    <a:alpha val="100000"/>
                  </a:srgbClr>
                </a:solidFill>
                <a:latin typeface="Calibri"/>
              </a:rPr>
              <a:t><![CDATA[No donor morbidity]]></a:t>
            </a:r>
            <a:br/>
            <a:r>
              <a:rPr lang="en-US" strike="noStrike" sz="1400" spc="0" u="none" cap="none">
                <a:solidFill>
                  <a:srgbClr val="1E293B">
                    <a:alpha val="100000"/>
                  </a:srgbClr>
                </a:solidFill>
                <a:latin typeface="Calibri"/>
              </a:rPr>
              <a:t><![CDATA[Limited biological activ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Grafts and Substitut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genous Bone Grafts]]></a:t>
            </a:r>
            <a:br/>
            <a:br/>
            <a:br/>
            <a:r>
              <a:rPr lang="en-US" strike="noStrike" sz="1400" spc="0" u="none" cap="none">
                <a:solidFill>
                  <a:srgbClr val="1E293B">
                    <a:alpha val="100000"/>
                  </a:srgbClr>
                </a:solidFill>
                <a:latin typeface="Calibri"/>
              </a:rPr>
              <a:t><![CDATA[Autogenous bone grafts are harvested from the same patient and remain the gold standard in bone grafting procedures. Because they contain living osteoblasts and growth factors, they possess the full spectrum of biological activity required for bone regene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Donor Si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liac cre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radi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bu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Grafts and Substitut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liac crest is the most commonly used donor site because it provides a large volume of cancellous bone with high osteogenic potent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ains viable osteogenic ce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 risk of immune rej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 risk of disease transmi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pid graft incorpo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advant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nor sit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of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ed graft quant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tential for donor site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Grafts and Substitut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rafts]]></a:t>
            </a:r>
            <a:br/>
            <a:br/>
            <a:br/>
            <a:r>
              <a:rPr lang="en-US" strike="noStrike" sz="1400" spc="0" u="none" cap="none">
                <a:solidFill>
                  <a:srgbClr val="1E293B">
                    <a:alpha val="100000"/>
                  </a:srgbClr>
                </a:solidFill>
                <a:latin typeface="Calibri"/>
              </a:rPr>
              <a:t><![CDATA[Allografts are obtained from cadaveric donors and processed in bone banks. They provide structural support and an osteoconductive scaffold but lack viable osteogenic ce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Allograf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esh frozen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eeze-dried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mineralized bone matrix]]></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mineralized bone matrix contains bone morphogenetic proteins that may provide osteoinductive propert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Grafts and Substitut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nthetic Bone Substitutes]]></a:t>
            </a:r>
            <a:br/>
            <a:br/>
            <a:br/>
            <a:r>
              <a:rPr lang="en-US" strike="noStrike" sz="1400" spc="0" u="none" cap="none">
                <a:solidFill>
                  <a:srgbClr val="1E293B">
                    <a:alpha val="100000"/>
                  </a:srgbClr>
                </a:solidFill>
                <a:latin typeface="Calibri"/>
              </a:rPr>
              <a:t><![CDATA[Synthetic substitutes are artificial materials designed to mimic the structural properties of bone. These materials primarily function as osteoconductive scaffold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terial]]></a:t>
            </a:r>
            <a:br/>
            <a:r>
              <a:rPr lang="en-US" strike="noStrike" sz="1400" spc="0" u="none" cap="none">
                <a:solidFill>
                  <a:srgbClr val="1E293B">
                    <a:alpha val="100000"/>
                  </a:srgbClr>
                </a:solidFill>
                <a:latin typeface="Calibri"/>
              </a:rPr>
              <a:t><![CDATA[Characteris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droxyapatite]]></a:t>
            </a:r>
            <a:br/>
            <a:r>
              <a:rPr lang="en-US" strike="noStrike" sz="1400" spc="0" u="none" cap="none">
                <a:solidFill>
                  <a:srgbClr val="1E293B">
                    <a:alpha val="100000"/>
                  </a:srgbClr>
                </a:solidFill>
                <a:latin typeface="Calibri"/>
              </a:rPr>
              <a:t><![CDATA[High osteocondu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calcium phosphate]]></a:t>
            </a:r>
            <a:br/>
            <a:r>
              <a:rPr lang="en-US" strike="noStrike" sz="1400" spc="0" u="none" cap="none">
                <a:solidFill>
                  <a:srgbClr val="1E293B">
                    <a:alpha val="100000"/>
                  </a:srgbClr>
                </a:solidFill>
                <a:latin typeface="Calibri"/>
              </a:rPr>
              <a:t><![CDATA[Biodegradable scaffol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cium sulfate]]></a:t>
            </a:r>
            <a:br/>
            <a:r>
              <a:rPr lang="en-US" strike="noStrike" sz="1400" spc="0" u="none" cap="none">
                <a:solidFill>
                  <a:srgbClr val="1E293B">
                    <a:alpha val="100000"/>
                  </a:srgbClr>
                </a:solidFill>
                <a:latin typeface="Calibri"/>
              </a:rPr>
              <a:t><![CDATA[Rapid resor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Grafts and Substitut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Morphogenetic Proteins]]></a:t>
            </a:r>
            <a:br/>
            <a:br/>
            <a:br/>
            <a:r>
              <a:rPr lang="en-US" strike="noStrike" sz="1400" spc="0" u="none" cap="none">
                <a:solidFill>
                  <a:srgbClr val="1E293B">
                    <a:alpha val="100000"/>
                  </a:srgbClr>
                </a:solidFill>
                <a:latin typeface="Calibri"/>
              </a:rPr>
              <a:t><![CDATA[Bone morphogenetic proteins are growth factors belonging to the transforming growth factor beta family. They stimulate mesenchymal stem cells to differentiate into osteoblasts and promote new bone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proteins are used clinically in selected spinal fusion procedures and treatment of nonun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squelet Technique]]></a:t>
            </a:r>
            <a:br/>
            <a:br/>
            <a:br/>
            <a:r>
              <a:rPr lang="en-US" strike="noStrike" sz="1400" spc="0" u="none" cap="none">
                <a:solidFill>
                  <a:srgbClr val="1E293B">
                    <a:alpha val="100000"/>
                  </a:srgbClr>
                </a:solidFill>
                <a:latin typeface="Calibri"/>
              </a:rPr>
              <a:t><![CDATA[The Masquelet technique is a two-stage reconstructive procedure used for management of large bone defe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Grafts and Substitut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1: Cement spacer 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2: Bone graft insertion within induced membra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nduced membrane produces growth factors that enhance graft incorporation and vascular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Autograft is the gold standard bone graf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liac crest is the most common donor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graft provides osteogenesis, osteoinduction, osteocon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raft mainly provides osteocon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droxyapatite is a commonly used synthetic substitu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Grafts and Substitut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squelet technique used for large bone defe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Campbell WC. Campbells Operative Orthopaedics. 14th Edition.]]></a:t>
            </a:r>
            <a:br/>
            <a:r>
              <a:rPr lang="en-US" strike="noStrike" sz="1200" spc="0" u="none" cap="none">
                <a:solidFill>
                  <a:srgbClr val="1E293B">
                    <a:alpha val="100000"/>
                  </a:srgbClr>
                </a:solidFill>
                <a:latin typeface="Calibri"/>
              </a:rPr>
              <a:t><![CDATA[2. Rockwood CA. Rockwood and Greens Fractures in Adults. 9th Edition.]]></a:t>
            </a:r>
            <a:br/>
            <a:r>
              <a:rPr lang="en-US" strike="noStrike" sz="1200" spc="0" u="none" cap="none">
                <a:solidFill>
                  <a:srgbClr val="1E293B">
                    <a:alpha val="100000"/>
                  </a:srgbClr>
                </a:solidFill>
                <a:latin typeface="Calibri"/>
              </a:rPr>
              <a:t><![CDATA[3. Browner BD. Skeletal Trauma. 6th Edition.]]></a:t>
            </a:r>
            <a:br/>
            <a:r>
              <a:rPr lang="en-US" strike="noStrike" sz="1200" spc="0" u="none" cap="none">
                <a:solidFill>
                  <a:srgbClr val="1E293B">
                    <a:alpha val="100000"/>
                  </a:srgbClr>
                </a:solidFill>
                <a:latin typeface="Calibri"/>
              </a:rPr>
              <a:t><![CDATA[4. Einhorn TA. Bone Grafting and Bone Graft Substitu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one Grafts and Substitut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2026-10-31T14:36:09Z</dcterms:created>
  <dcterms:modified xsi:type="dcterms:W3CDTF">2026-10-31T14:36:09Z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