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92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Grafts and Substitut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s]]></a:t>
            </a:r>
            <a:br/>
            <a:br/>
            <a:br/>
            <a:r>
              <a:rPr lang="en-US" strike="noStrike" sz="1400" spc="0" u="none" cap="none">
                <a:solidFill>
                  <a:srgbClr val="1E293B">
                    <a:alpha val="100000"/>
                  </a:srgbClr>
                </a:solidFill>
                <a:latin typeface="Calibri"/>
              </a:rPr>
              <a:t><![CDATA[Allografts are obtained from cadaveric donors and processed in bone banks. They provide structural support and an osteoconductive scaffold but lack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Allograf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sh froze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i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 contains bone morphogenetic proteins that may provide osteoinductiv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a:t>
            </a:r>
            <a:br/>
            <a:br/>
            <a:br/>
            <a:r>
              <a:rPr lang="en-US" strike="noStrike" sz="1400" spc="0" u="none" cap="none">
                <a:solidFill>
                  <a:srgbClr val="1E293B">
                    <a:alpha val="100000"/>
                  </a:srgbClr>
                </a:solidFill>
                <a:latin typeface="Calibri"/>
              </a:rPr>
              <a:t><![CDATA[Synthetic substitutes are artificial materials designed to mimic the structural properties of bone. These materials primarily function as osteoconductive scaffol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a:t>
            </a:r>
            <a:br/>
            <a:r>
              <a:rPr lang="en-US" strike="noStrike" sz="1400" spc="0" u="none" cap="none">
                <a:solidFill>
                  <a:srgbClr val="1E293B">
                    <a:alpha val="100000"/>
                  </a:srgbClr>
                </a:solidFill>
                <a:latin typeface="Calibri"/>
              </a:rPr>
              <a:t><![CDATA[High osteocondu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alcium phosphate]]></a:t>
            </a:r>
            <a:br/>
            <a:r>
              <a:rPr lang="en-US" strike="noStrike" sz="1400" spc="0" u="none" cap="none">
                <a:solidFill>
                  <a:srgbClr val="1E293B">
                    <a:alpha val="100000"/>
                  </a:srgbClr>
                </a:solidFill>
                <a:latin typeface="Calibri"/>
              </a:rPr>
              <a:t><![CDATA[Biodegradable scaff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lfate]]></a:t>
            </a:r>
            <a:br/>
            <a:r>
              <a:rPr lang="en-US" strike="noStrike" sz="1400" spc="0" u="none" cap="none">
                <a:solidFill>
                  <a:srgbClr val="1E293B">
                    <a:alpha val="100000"/>
                  </a:srgbClr>
                </a:solidFill>
                <a:latin typeface="Calibri"/>
              </a:rPr>
              <a:t><![CDATA[Rapid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orphogenetic Proteins]]></a:t>
            </a:r>
            <a:br/>
            <a:br/>
            <a:br/>
            <a:r>
              <a:rPr lang="en-US" strike="noStrike" sz="1400" spc="0" u="none" cap="none">
                <a:solidFill>
                  <a:srgbClr val="1E293B">
                    <a:alpha val="100000"/>
                  </a:srgbClr>
                </a:solidFill>
                <a:latin typeface="Calibri"/>
              </a:rPr>
              <a:t><![CDATA[Bone morphogenetic proteins are growth factors belonging to the transforming growth factor beta family. They stimulate mesenchymal stem cells to differentiate into osteoblasts and promote new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roteins are used clinically in selected spinal fusion procedures and treatment of nonun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a:t>
            </a:r>
            <a:br/>
            <a:br/>
            <a:br/>
            <a:r>
              <a:rPr lang="en-US" strike="noStrike" sz="1400" spc="0" u="none" cap="none">
                <a:solidFill>
                  <a:srgbClr val="1E293B">
                    <a:alpha val="100000"/>
                  </a:srgbClr>
                </a:solidFill>
                <a:latin typeface="Calibri"/>
              </a:rPr>
              <a:t><![CDATA[The Masquelet technique is a two-stage reconstructive procedure used for management of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Cement spacer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Bone graft insertion within induced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duced membrane produces growth factors that enhance graft incorporation and vascula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utograft is the gold standard bone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 is the most common donor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provides osteogenesis, osteoinduction,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mainly provides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is a commonly used synthetic substit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used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Einhorn TA. Bone Grafting and Bone Graft Substit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Grafts and Substitut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graft is gold standard: osteogenic + osteoinductive + osteoconductive (iliac crest). Allograft provides scaffold (osteoconductive) ± growth factors; immune & disease transmission risks minimized by processing. Substitutes: calcium phosphates (HA/TCP), calcium sulfate, bioactive glass; mainly osteoconductive. Biologics: BMP‑2/7, PRP (controversial), bone marrow aspirate concentrate. Applications: nonunion, defects, spinal fusion; match graft biology to defect ne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one grafting is a surgical procedure used to stimulate bone healing, replace missing bone, or augment bone stock in orthopaedic reconstruction. Bone grafts are widely used in fracture nonunion, spinal fusion, tumor surgery, revision arthroplasty, and reconstructive trauma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urpose of bone grafting is to enhance the biological environment for bone healing by providing cells, growth factors, and structural scaffolding that support new bone formation. Successful graft incorporation depends on mechanical stability, vascular supply, and biological compatibility between graft and hos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Autogenous cancellous bone graft is considered the gold standard because it provides osteogenesis, osteoinduction, and osteoco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 of Bone Grafting]]></a:t>
            </a:r>
            <a:br/>
            <a:br/>
            <a:br/>
            <a:r>
              <a:rPr lang="en-US" strike="noStrike" sz="1400" spc="0" u="none" cap="none">
                <a:solidFill>
                  <a:srgbClr val="1E293B">
                    <a:alpha val="100000"/>
                  </a:srgbClr>
                </a:solidFill>
                <a:latin typeface="Calibri"/>
              </a:rPr>
              <a:t><![CDATA[Bone grafts function through three fundamental biological mechanisms that support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genesis]]></a:t>
            </a:r>
            <a:br/>
            <a:r>
              <a:rPr lang="en-US" strike="noStrike" sz="1400" spc="0" u="none" cap="none">
                <a:solidFill>
                  <a:srgbClr val="1E293B">
                    <a:alpha val="100000"/>
                  </a:srgbClr>
                </a:solidFill>
                <a:latin typeface="Calibri"/>
              </a:rPr>
              <a:t><![CDATA[Formation of bone by living osteoblasts present in the graft]]></a:t>
            </a:r>
            <a:br/>
            <a:r>
              <a:rPr lang="en-US" strike="noStrike" sz="1400" spc="0" u="none" cap="none">
                <a:solidFill>
                  <a:srgbClr val="1E293B">
                    <a:alpha val="100000"/>
                  </a:srgbClr>
                </a:solidFill>
                <a:latin typeface="Calibri"/>
              </a:rPr>
              <a:t><![CDATA[Autogenous cancellous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nduction]]></a:t>
            </a:r>
            <a:br/>
            <a:r>
              <a:rPr lang="en-US" strike="noStrike" sz="1400" spc="0" u="none" cap="none">
                <a:solidFill>
                  <a:srgbClr val="1E293B">
                    <a:alpha val="100000"/>
                  </a:srgbClr>
                </a:solidFill>
                <a:latin typeface="Calibri"/>
              </a:rPr>
              <a:t><![CDATA[Stimulation of stem cells to differentiate into osteoblasts]]></a:t>
            </a:r>
            <a:br/>
            <a:r>
              <a:rPr lang="en-US" strike="noStrike" sz="1400" spc="0" u="none" cap="none">
                <a:solidFill>
                  <a:srgbClr val="1E293B">
                    <a:alpha val="100000"/>
                  </a:srgbClr>
                </a:solidFill>
                <a:latin typeface="Calibri"/>
              </a:rPr>
              <a:t><![CDATA[Bone morphogenetic prote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onduction]]></a:t>
            </a:r>
            <a:br/>
            <a:r>
              <a:rPr lang="en-US" strike="noStrike" sz="1400" spc="0" u="none" cap="none">
                <a:solidFill>
                  <a:srgbClr val="1E293B">
                    <a:alpha val="100000"/>
                  </a:srgbClr>
                </a:solidFill>
                <a:latin typeface="Calibri"/>
              </a:rPr>
              <a:t><![CDATA[Providing a scaffold for new bone growth]]></a:t>
            </a:r>
            <a:br/>
            <a:r>
              <a:rPr lang="en-US" strike="noStrike" sz="1400" spc="0" u="none" cap="none">
                <a:solidFill>
                  <a:srgbClr val="1E293B">
                    <a:alpha val="100000"/>
                  </a:srgbClr>
                </a:solidFill>
                <a:latin typeface="Calibri"/>
              </a:rPr>
              <a:t><![CDATA[Allografts and synthetic substitu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s possess all three biological properties. Allografts and synthetic substitutes primarily provide osteoconduction, although some processed grafts may also provide limited osteoinductiv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Grafts]]></a:t>
            </a:r>
            <a:br/>
            <a:br/>
            <a:br/>
            <a:r>
              <a:rPr lang="en-US" strike="noStrike" sz="1400" spc="0" u="none" cap="none">
                <a:solidFill>
                  <a:srgbClr val="1E293B">
                    <a:alpha val="100000"/>
                  </a:srgbClr>
                </a:solidFill>
                <a:latin typeface="Calibri"/>
              </a:rPr>
              <a:t><![CDATA[Bone grafts are classified according to their biological sou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Key 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a:t>
            </a:r>
            <a:br/>
            <a:r>
              <a:rPr lang="en-US" strike="noStrike" sz="1400" spc="0" u="none" cap="none">
                <a:solidFill>
                  <a:srgbClr val="1E293B">
                    <a:alpha val="100000"/>
                  </a:srgbClr>
                </a:solidFill>
                <a:latin typeface="Calibri"/>
              </a:rPr>
              <a:t><![CDATA[Best biological properties]]></a:t>
            </a:r>
            <a:br/>
            <a:r>
              <a:rPr lang="en-US" strike="noStrike" sz="1400" spc="0" u="none" cap="none">
                <a:solidFill>
                  <a:srgbClr val="1E293B">
                    <a:alpha val="100000"/>
                  </a:srgbClr>
                </a:solidFill>
                <a:latin typeface="Calibri"/>
              </a:rPr>
              <a:t><![CDATA[Limited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Human donor]]></a:t>
            </a:r>
            <a:br/>
            <a:r>
              <a:rPr lang="en-US" strike="noStrike" sz="1400" spc="0" u="none" cap="none">
                <a:solidFill>
                  <a:srgbClr val="1E293B">
                    <a:alpha val="100000"/>
                  </a:srgbClr>
                </a:solidFill>
                <a:latin typeface="Calibri"/>
              </a:rPr>
              <a:t><![CDATA[Large supply]]></a:t>
            </a:r>
            <a:br/>
            <a:r>
              <a:rPr lang="en-US" strike="noStrike" sz="1400" spc="0" u="none" cap="none">
                <a:solidFill>
                  <a:srgbClr val="1E293B">
                    <a:alpha val="100000"/>
                  </a:srgbClr>
                </a:solidFill>
                <a:latin typeface="Calibri"/>
              </a:rPr>
              <a:t><![CDATA[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enograft]]></a:t>
            </a:r>
            <a:br/>
            <a:r>
              <a:rPr lang="en-US" strike="noStrike" sz="1400" spc="0" u="none" cap="none">
                <a:solidFill>
                  <a:srgbClr val="1E293B">
                    <a:alpha val="100000"/>
                  </a:srgbClr>
                </a:solidFill>
                <a:latin typeface="Calibri"/>
              </a:rPr>
              <a:t><![CDATA[Different species]]></a:t>
            </a:r>
            <a:br/>
            <a:r>
              <a:rPr lang="en-US" strike="noStrike" sz="1400" spc="0" u="none" cap="none">
                <a:solidFill>
                  <a:srgbClr val="1E293B">
                    <a:alpha val="100000"/>
                  </a:srgbClr>
                </a:solidFill>
                <a:latin typeface="Calibri"/>
              </a:rPr>
              <a:t><![CDATA[Abundant supply]]></a:t>
            </a:r>
            <a:br/>
            <a:r>
              <a:rPr lang="en-US" strike="noStrike" sz="1400" spc="0" u="none" cap="none">
                <a:solidFill>
                  <a:srgbClr val="1E293B">
                    <a:alpha val="100000"/>
                  </a:srgbClr>
                </a:solidFill>
                <a:latin typeface="Calibri"/>
              </a:rPr>
              <a:t><![CDATA[Immune rea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substitute]]></a:t>
            </a:r>
            <a:br/>
            <a:r>
              <a:rPr lang="en-US" strike="noStrike" sz="1400" spc="0" u="none" cap="none">
                <a:solidFill>
                  <a:srgbClr val="1E293B">
                    <a:alpha val="100000"/>
                  </a:srgbClr>
                </a:solidFill>
                <a:latin typeface="Calibri"/>
              </a:rPr>
              <a:t><![CDATA[Artificial material]]></a:t>
            </a:r>
            <a:br/>
            <a:r>
              <a:rPr lang="en-US" strike="noStrike" sz="1400" spc="0" u="none" cap="none">
                <a:solidFill>
                  <a:srgbClr val="1E293B">
                    <a:alpha val="100000"/>
                  </a:srgbClr>
                </a:solidFill>
                <a:latin typeface="Calibri"/>
              </a:rPr>
              <a:t><![CDATA[No donor morbidity]]></a:t>
            </a:r>
            <a:br/>
            <a:r>
              <a:rPr lang="en-US" strike="noStrike" sz="1400" spc="0" u="none" cap="none">
                <a:solidFill>
                  <a:srgbClr val="1E293B">
                    <a:alpha val="100000"/>
                  </a:srgbClr>
                </a:solidFill>
                <a:latin typeface="Calibri"/>
              </a:rPr>
              <a:t><![CDATA[Limited biological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enous Bone Grafts]]></a:t>
            </a:r>
            <a:br/>
            <a:br/>
            <a:br/>
            <a:r>
              <a:rPr lang="en-US" strike="noStrike" sz="1400" spc="0" u="none" cap="none">
                <a:solidFill>
                  <a:srgbClr val="1E293B">
                    <a:alpha val="100000"/>
                  </a:srgbClr>
                </a:solidFill>
                <a:latin typeface="Calibri"/>
              </a:rPr>
              <a:t><![CDATA[Autogenous bone grafts are harvested from the same patient and remain the gold standard in bone grafting procedures. Because they contain living osteoblasts and growth factors, they possess the full spectrum of biological activity required for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Donor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ac crest is the most commonly used donor site because it provides a large volume of cancellous bone with high osteogen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immune re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graft incorp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nor sit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graft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for donor si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2026-05-01T19:15:58Z</dcterms:created>
  <dcterms:modified xsi:type="dcterms:W3CDTF">2026-05-01T19:15:58Z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