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0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ère & Swan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Nalebuff)]]></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Mild]]></a:t>
            </a:r>
            <a:br/>
            <a:r>
              <a:rPr lang="en-US" strike="noStrike" sz="1400" spc="0" u="none" cap="none">
                <a:solidFill>
                  <a:srgbClr val="1E293B">
                    <a:alpha val="100000"/>
                  </a:srgbClr>
                </a:solidFill>
                <a:latin typeface="Calibri"/>
              </a:rPr>
              <a:t><![CDATA[PIP flexion <30°; flexible; passively correctable PIP and DIP]]></a:t>
            </a:r>
            <a:br/>
            <a:r>
              <a:rPr lang="en-US" strike="noStrike" sz="1400" spc="0" u="none" cap="none">
                <a:solidFill>
                  <a:srgbClr val="1E293B">
                    <a:alpha val="100000"/>
                  </a:srgbClr>
                </a:solidFill>
                <a:latin typeface="Calibri"/>
              </a:rPr>
              <a:t><![CDATA[PIP extension splinting for 6 weeks (acute); DIP allowed to flex; for RA — 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Moderate]]></a:t>
            </a:r>
            <a:br/>
            <a:r>
              <a:rPr lang="en-US" strike="noStrike" sz="1400" spc="0" u="none" cap="none">
                <a:solidFill>
                  <a:srgbClr val="1E293B">
                    <a:alpha val="100000"/>
                  </a:srgbClr>
                </a:solidFill>
                <a:latin typeface="Calibri"/>
              </a:rPr>
              <a:t><![CDATA[PIP flexion 30–60°; PIP passively correctable; ORL tightening begins]]></a:t>
            </a:r>
            <a:br/>
            <a:r>
              <a:rPr lang="en-US" strike="noStrike" sz="1400" spc="0" u="none" cap="none">
                <a:solidFill>
                  <a:srgbClr val="1E293B">
                    <a:alpha val="100000"/>
                  </a:srgbClr>
                </a:solidFill>
                <a:latin typeface="Calibri"/>
              </a:rPr>
              <a:t><![CDATA[Splinting; ORL stretching; if surgical — central slip reconstruction + lateral band re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Severe]]></a:t>
            </a:r>
            <a:br/>
            <a:r>
              <a:rPr lang="en-US" strike="noStrike" sz="1400" spc="0" u="none" cap="none">
                <a:solidFill>
                  <a:srgbClr val="1E293B">
                    <a:alpha val="100000"/>
                  </a:srgbClr>
                </a:solidFill>
                <a:latin typeface="Calibri"/>
              </a:rPr>
              <a:t><![CDATA[Fixed PIP flexion >60°; fixed DIP hyperextension; joint destruction in longstanding cases]]></a:t>
            </a:r>
            <a:br/>
            <a:r>
              <a:rPr lang="en-US" strike="noStrike" sz="1400" spc="0" u="none" cap="none">
                <a:solidFill>
                  <a:srgbClr val="1E293B">
                    <a:alpha val="100000"/>
                  </a:srgbClr>
                </a:solidFill>
                <a:latin typeface="Calibri"/>
              </a:rPr>
              <a:t><![CDATA[PIP arthrodesis (most reliable for fixed deformity or when joint destroyed); PIP arthroplasty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rupture: splint the PIP in full extension for 6 weeks — the DIP must be free to flex (this actively pulls the lateral bands proximally and dorsally, helping to restore their position); failure to leave the DIP free perpetuates lateral band volar displacement; full-time day and night splinting required for 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central slip repair: for lacerations with confirmed central slip rupture; reattach to dorsal base of middle phalanx using bone anchors or transosseous sutures; protect with K-wire across PIP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Deformity]]></a:t>
            </a:r>
            <a:br/>
            <a:br/>
            <a:r>
              <a:rPr lang="en-US" strike="noStrike" sz="1400" spc="0" u="none" cap="none">
                <a:solidFill>
                  <a:srgbClr val="1E293B">
                    <a:alpha val="100000"/>
                  </a:srgbClr>
                </a:solidFill>
                <a:latin typeface="Calibri"/>
              </a:rPr>
              <a:t><![CDATA[Swan neck deformity is characterised by PIP hyperextension combined with DIP flexion. The posture resembles the S-shaped curve of a swan`s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ultiple mechanisms can initiate swan neck deformity; the common final pathway is relative shortening of the central slip (or relative lengthening of the lateral bands), causing the lateral bands to migrate dorsally — this hyperextends the PIP and increases tension on the terminal tendon, flexing the D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1) Volar plate attenuation or rupture (from hyperextension injury, RA PIP synovitis) → PIP hyperextension; (2) Intrinsic tightness (RA interosseous contracture) → dorsal migration of lateral bands; (3) Mallet finger (loss of terminal tendon) → DIP flexion → retraction of lateral bands → PIP hyperextension; (4) FDS rupture → loss of PIP flexor → PIP hyper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a:t>
            </a:r>
            <a:br/>
            <a:r>
              <a:rPr lang="en-US" strike="noStrike" sz="1400" spc="0" u="none" cap="none">
                <a:solidFill>
                  <a:srgbClr val="1E293B">
                    <a:alpha val="100000"/>
                  </a:srgbClr>
                </a:solidFill>
                <a:latin typeface="Calibri"/>
              </a:rPr>
              <a:t><![CDATA[PIP Flexi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lexible in all positions of MCPJ]]></a:t>
            </a:r>
            <a:br/>
            <a:r>
              <a:rPr lang="en-US" strike="noStrike" sz="1400" spc="0" u="none" cap="none">
                <a:solidFill>
                  <a:srgbClr val="1E293B">
                    <a:alpha val="100000"/>
                  </a:srgbClr>
                </a:solidFill>
                <a:latin typeface="Calibri"/>
              </a:rPr>
              <a:t><![CDATA[Figure-of-eight splint (Silver ring splint) to block PIP hyperextension; volar plate reefing; FDS ten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Flexible only in MCPJ flexion (intrinsic tightness present)]]></a:t>
            </a:r>
            <a:br/>
            <a:r>
              <a:rPr lang="en-US" strike="noStrike" sz="1400" spc="0" u="none" cap="none">
                <a:solidFill>
                  <a:srgbClr val="1E293B">
                    <a:alpha val="100000"/>
                  </a:srgbClr>
                </a:solidFill>
                <a:latin typeface="Calibri"/>
              </a:rPr>
              <a:t><![CDATA[Intrinsic release (lateral band release); Silver ring splint; soft tissue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Fixed PIP hyperextension regardless of MCPJ position; no joint destruction]]></a:t>
            </a:r>
            <a:br/>
            <a:r>
              <a:rPr lang="en-US" strike="noStrike" sz="1400" spc="0" u="none" cap="none">
                <a:solidFill>
                  <a:srgbClr val="1E293B">
                    <a:alpha val="100000"/>
                  </a:srgbClr>
                </a:solidFill>
                <a:latin typeface="Calibri"/>
              </a:rPr>
              <a:t><![CDATA[PIP extension block + ORL release; manipulation; skin release if skin contracture do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xed PIP hyperextension; articular cartilage destruction]]></a:t>
            </a:r>
            <a:br/>
            <a:r>
              <a:rPr lang="en-US" strike="noStrike" sz="1400" spc="0" u="none" cap="none">
                <a:solidFill>
                  <a:srgbClr val="1E293B">
                    <a:alpha val="100000"/>
                  </a:srgbClr>
                </a:solidFill>
                <a:latin typeface="Calibri"/>
              </a:rPr>
              <a:t><![CDATA[PIP arthrodesis or silicone P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 II (intrinsic tightness test): PIP flexion is possible when the MCPJ is flexed but not when the MCPJ is extended — this is positive for intrinsic tightness; when the MCPJ is extended, the intrinsic muscles are stretched and cannot allow PIP flexion; confirms intrinsic muscle/tendon tightness a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for swan neck: a slip of FDS is sutured to the volar aspect of the A2 pulley or the PIP volar plate — prevents PIP hyperextension while preserving PIP flexion; most commonly used procedure for flexible Stage I–II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ring splint (Oval-8 splint): custom-made ring that blocks PIP hyperextension while allowing full flexion; non-operative management for chronic flexible swan neck; effective in Stage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Diagnosis, classification and management of rheumatoid thumb deformities. Bull Hosp Joint Dis. 1968;29(2):119–137.]]></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Littler JW. The digital extensor-flexor system. In: Converse JM, ed. Reconstructive Plastic Surgery. 1977.]]></a:t>
            </a:r>
            <a:br/>
            <a:r>
              <a:rPr lang="en-US" strike="noStrike" sz="1200" spc="0" u="none" cap="none">
                <a:solidFill>
                  <a:srgbClr val="1E293B">
                    <a:alpha val="100000"/>
                  </a:srgbClr>
                </a:solidFill>
                <a:latin typeface="Calibri"/>
              </a:rPr>
              <a:t><![CDATA[Burton RI, Eaton RG. Common hand injuries in the athlete. Orthop Clin North Am. 1973.]]></a:t>
            </a:r>
            <a:br/>
            <a:r>
              <a:rPr lang="en-US" strike="noStrike" sz="1200" spc="0" u="none" cap="none">
                <a:solidFill>
                  <a:srgbClr val="1E293B">
                    <a:alpha val="100000"/>
                  </a:srgbClr>
                </a:solidFill>
                <a:latin typeface="Calibri"/>
              </a:rPr>
              <a:t><![CDATA[Kiefhaber TR, Stern PJ. Extensor mechanism injuries at the proximal interphalangeal joint. J Am Acad Orthop Surg. 1998;6(5):295–302.]]></a:t>
            </a:r>
            <a:br/>
            <a:r>
              <a:rPr lang="en-US" strike="noStrike" sz="1200" spc="0" u="none" cap="none">
                <a:solidFill>
                  <a:srgbClr val="1E293B">
                    <a:alpha val="100000"/>
                  </a:srgbClr>
                </a:solidFill>
                <a:latin typeface="Calibri"/>
              </a:rPr>
              <a:t><![CDATA[Thompson JS, Dustman GH. Swan neck deformity. J Bone Joint Surg Am. 1975.]]></a:t>
            </a:r>
            <a:br/>
            <a:r>
              <a:rPr lang="en-US" strike="noStrike" sz="1200" spc="0" u="none" cap="none">
                <a:solidFill>
                  <a:srgbClr val="1E293B">
                    <a:alpha val="100000"/>
                  </a:srgbClr>
                </a:solidFill>
                <a:latin typeface="Calibri"/>
              </a:rPr>
              <a:t><![CDATA[Souter WA. The problem of boutonnière deformity. Clin Orthop Relat Res. 1974;(104):116–133.]]></a:t>
            </a:r>
            <a:br/>
            <a:r>
              <a:rPr lang="en-US" strike="noStrike" sz="1200" spc="0" u="none" cap="none">
                <a:solidFill>
                  <a:srgbClr val="1E293B">
                    <a:alpha val="100000"/>
                  </a:srgbClr>
                </a:solidFill>
                <a:latin typeface="Calibri"/>
              </a:rPr>
              <a:t><![CDATA[Gre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 Boutonnière & Swan Neck with common etiologies and pathoanatomy. List key classifications or staging systems used in exams. Clinical features and focused examination; special tests as applicable. Imaging: first‑line and advanced; measurements that change management. Nonoperative indications and protocols. Operative indications; approach and key steps. Implant/technique options with pros/cons. Complications and how to prevent/manage them. Rehabilitation milestones and outcome expectations. Exam pearls: named signs/tests/radiographic clues. Exam pearl: include classification, imaging thresholds, indications, technique steps,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ère & Swan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utonnière and swan neck deformities are paired reciprocal deformities of the proximal interphalangeal (PIP) and distal interphalangeal (DIP) joints of the fingers, resulting from imbalance of the extensor mechanism. Understanding the anatomy of the extensor apparatus — particularly the central slip, lateral bands, retinacular ligaments, and volar plate — is essential to understanding how these deformities develop and how they are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natomy at the PIP joint: the extensor tendon trifurcates into the central slip (inserts dorsal base of middle phalanx) and two lateral bands (converge distally to form the terminal tendon, inserting into the dorsal base of the distal phalanx); the lateral bands are held dorsal to the PIP joint axis by the triangular ligament (between the two lateral bands) and in correct position by the transverse retinacular ligaments; the oblique retinacular ligament (ORL — Landsmeer`s ligament) runs from the flexor sheath of the proximal phalanx to the terminal tendon, coupling PIP and DIP joint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olar plate at the PIP joint prevents hyperextension; it is the primary static restraint against PIP hyperextension; disruption leads to PIP hyperextension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entral slip is the primary extensor of the PIP joint; disruption leads to PIP flexion with DIP hyperextension (boutonniè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Deformity]]></a:t>
            </a:r>
            <a:br/>
            <a:br/>
            <a:r>
              <a:rPr lang="en-US" strike="noStrike" sz="1400" spc="0" u="none" cap="none">
                <a:solidFill>
                  <a:srgbClr val="1E293B">
                    <a:alpha val="100000"/>
                  </a:srgbClr>
                </a:solidFill>
                <a:latin typeface="Calibri"/>
              </a:rPr>
              <a:t><![CDATA[Boutonnière deformity is characterised by PIP flexion combined with DIP hyperextension. The name derives from the French word for "buttonhole" — the PIP joint protrudes through a buttonhole-like defect in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central slip disruption (from trauma, RA synovitis, or progressive attrition) → PIP cannot be extended → PIP goes into flexion → lateral bands displace volarly below the PIP joint axis (they lose dorsal restraint as the triangular ligament stretches) → once volar to the axis, the lateral bands flex the PIP further and extend the DIP → DIP hyperextension; the deformity is self-perpetuating once the lateral bands displ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acute trauma (central slip rupture from volar dislocation of PIP or laceration); RA (PIP synovitis attenuates the central slip); burns; congenital (trigger digit producing central slip length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for central slip integrity: PIP joint flexed to 90° over the edge of a table; patient asked to extend the finger against resistance at the middle phalanx; if the central slip is intact → force transmitted to middle phalanx, DIP joint remains flail (flexible); if central slip is ruptured → no force at middle phalanx, DIP joint becomes rigid (extension force transmitted through lateral bands to distal phalanx) — the Elson test is POSITIVE for central slip rupture when the DIP becomes RIG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2026-06-16T05:12:30Z</dcterms:created>
  <dcterms:modified xsi:type="dcterms:W3CDTF">2026-06-16T05:12:30Z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