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rachial Plexus — Roots, Trunks, Cords, Branch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Standring S. Grays Anatomy: The Anatomical Basis of Clinical Practice. 42nd Edition.]]></a:t>
            </a:r>
            <a:br/>
            <a:r>
              <a:rPr lang="en-US" strike="noStrike" sz="1200" spc="0" u="none" cap="none">
                <a:solidFill>
                  <a:srgbClr val="1E293B">
                    <a:alpha val="100000"/>
                  </a:srgbClr>
                </a:solidFill>
                <a:latin typeface="Calibri"/>
              </a:rPr>
              <a:t><![CDATA[2. Moore KL, Dalley AF. Clinically Oriented Anatomy. 8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Hoppenfeld S. Physical Examination of the Spine and Extre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rachial Plexus — Roots, Trunks, Cords, Branch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rachial plexus consists of Roots (C5–T1), Trunks (upper, middle, lower), Divisions (each trunk splits into anterior/posterior), Cords (lateral, posterior, medial), and terminal Branches (musculocutaneous, axillary, radial, median, ulnar). Anatomical course: roots emerge between scalene muscles; trunks in posterior triangle; divisions under clavicle; cords encircle axillary artery and give off named nerves (e.g. lateral cord → musculocutaneous). Key relationships: the long thoracic nerve (C5-7) arises from roots (winged scapula if injured); axillary nerve from posterior cord (risk in shoulder dislocation); radial nerve from posterior cord (m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he brachial plexus is the neural network supplying the entire upper limb. It is formed by the ventral rami of spinal nerves C5–T1 and extends from the cervical spine to the axilla. The plexus provides both motor and sensory innervation to the shoulder, arm, forearm and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 brachial plexus is extremely important for orthopaedic surgeons because injuries to the plexus frequently occur in trauma, shoulder dislocations, clavicle fractures and obstetric injuries. Accurate anatomical knowledge helps localize nerve injuries based on clinical ex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The brachial plexus is classically remembered using the mnemonic Randy Travis Drinks Cold Beer representing Roots → Trunks → Divisions → Cords → Bran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a:t>
            </a:r>
            <a:br/>
            <a:br/>
            <a:br/>
            <a:r>
              <a:rPr lang="en-US" strike="noStrike" sz="1400" spc="0" u="none" cap="none">
                <a:solidFill>
                  <a:srgbClr val="1E293B">
                    <a:alpha val="100000"/>
                  </a:srgbClr>
                </a:solidFill>
                <a:latin typeface="Calibri"/>
              </a:rPr>
              <a:t><![CDATA[The brachial plexus is formed by the anterior rami of five spinal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roots emerge from the intervertebral foramina and pass between the anterior and middle scalene muscles in the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Vari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fixed plexus: contribution from C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fixed plexus: contribution from T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variations are clinically important because injury patterns may differ depending on the dominant roo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ots]]></a:t>
            </a:r>
            <a:br/>
            <a:br/>
            <a:br/>
            <a:r>
              <a:rPr lang="en-US" strike="noStrike" sz="1400" spc="0" u="none" cap="none">
                <a:solidFill>
                  <a:srgbClr val="1E293B">
                    <a:alpha val="100000"/>
                  </a:srgbClr>
                </a:solidFill>
                <a:latin typeface="Calibri"/>
              </a:rPr>
              <a:t><![CDATA[The roots represent the first component of the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nches from Roo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Root Value]]></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al scapular nerve]]></a:t>
            </a:r>
            <a:br/>
            <a:r>
              <a:rPr lang="en-US" strike="noStrike" sz="1400" spc="0" u="none" cap="none">
                <a:solidFill>
                  <a:srgbClr val="1E293B">
                    <a:alpha val="100000"/>
                  </a:srgbClr>
                </a:solidFill>
                <a:latin typeface="Calibri"/>
              </a:rPr>
              <a:t><![CDATA[C5]]></a:t>
            </a:r>
            <a:br/>
            <a:r>
              <a:rPr lang="en-US" strike="noStrike" sz="1400" spc="0" u="none" cap="none">
                <a:solidFill>
                  <a:srgbClr val="1E293B">
                    <a:alpha val="100000"/>
                  </a:srgbClr>
                </a:solidFill>
                <a:latin typeface="Calibri"/>
              </a:rPr>
              <a:t><![CDATA[Rhomboid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thoracic nerve]]></a:t>
            </a:r>
            <a:br/>
            <a:r>
              <a:rPr lang="en-US" strike="noStrike" sz="1400" spc="0" u="none" cap="none">
                <a:solidFill>
                  <a:srgbClr val="1E293B">
                    <a:alpha val="100000"/>
                  </a:srgbClr>
                </a:solidFill>
                <a:latin typeface="Calibri"/>
              </a:rPr>
              <a:t><![CDATA[C5–C7]]></a:t>
            </a:r>
            <a:br/>
            <a:r>
              <a:rPr lang="en-US" strike="noStrike" sz="1400" spc="0" u="none" cap="none">
                <a:solidFill>
                  <a:srgbClr val="1E293B">
                    <a:alpha val="100000"/>
                  </a:srgbClr>
                </a:solidFill>
                <a:latin typeface="Calibri"/>
              </a:rPr>
              <a:t><![CDATA[Serratus anter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earl: Injury to the long thoracic nerve causes winging of the scap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s]]></a:t>
            </a:r>
            <a:br/>
            <a:br/>
            <a:br/>
            <a:r>
              <a:rPr lang="en-US" strike="noStrike" sz="1400" spc="0" u="none" cap="none">
                <a:solidFill>
                  <a:srgbClr val="1E293B">
                    <a:alpha val="100000"/>
                  </a:srgbClr>
                </a:solidFill>
                <a:latin typeface="Calibri"/>
              </a:rPr>
              <a:t><![CDATA[The roots combine to form three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a:t>
            </a:r>
            <a:br/>
            <a:r>
              <a:rPr lang="en-US" strike="noStrike" sz="1400" spc="0" u="none" cap="none">
                <a:solidFill>
                  <a:srgbClr val="1E293B">
                    <a:alpha val="100000"/>
                  </a:srgbClr>
                </a:solidFill>
                <a:latin typeface="Calibri"/>
              </a:rPr>
              <a:t><![CDATA[Roo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a:t>
            </a:r>
            <a:br/>
            <a:r>
              <a:rPr lang="en-US" strike="noStrike" sz="1400" spc="0" u="none" cap="none">
                <a:solidFill>
                  <a:srgbClr val="1E293B">
                    <a:alpha val="100000"/>
                  </a:srgbClr>
                </a:solidFill>
                <a:latin typeface="Calibri"/>
              </a:rPr>
              <a:t><![CDATA[C5–C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runk]]></a:t>
            </a:r>
            <a:br/>
            <a:r>
              <a:rPr lang="en-US" strike="noStrike" sz="1400" spc="0" u="none" cap="none">
                <a:solidFill>
                  <a:srgbClr val="1E293B">
                    <a:alpha val="100000"/>
                  </a:srgbClr>
                </a:solidFill>
                <a:latin typeface="Calibri"/>
              </a:rPr>
              <a:t><![CDATA[C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a:t>
            </a:r>
            <a:br/>
            <a:r>
              <a:rPr lang="en-US" strike="noStrike" sz="1400" spc="0" u="none" cap="none">
                <a:solidFill>
                  <a:srgbClr val="1E293B">
                    <a:alpha val="100000"/>
                  </a:srgbClr>
                </a:solidFill>
                <a:latin typeface="Calibri"/>
              </a:rPr>
              <a:t><![CDATA[C8–T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s lie in the posterior triangle of the neck and are susceptible to trac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visions]]></a:t>
            </a:r>
            <a:br/>
            <a:br/>
            <a:br/>
            <a:r>
              <a:rPr lang="en-US" strike="noStrike" sz="1400" spc="0" u="none" cap="none">
                <a:solidFill>
                  <a:srgbClr val="1E293B">
                    <a:alpha val="100000"/>
                  </a:srgbClr>
                </a:solidFill>
                <a:latin typeface="Calibri"/>
              </a:rPr>
              <a:t><![CDATA[Each trunk divides into anterior and posterior div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visions supply flexor compart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visions supply extensor compart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divisions do not give off branches, they reorganize to form the cords of the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s]]></a:t>
            </a:r>
            <a:br/>
            <a:br/>
            <a:br/>
            <a:r>
              <a:rPr lang="en-US" strike="noStrike" sz="1400" spc="0" u="none" cap="none">
                <a:solidFill>
                  <a:srgbClr val="1E293B">
                    <a:alpha val="100000"/>
                  </a:srgbClr>
                </a:solidFill>
                <a:latin typeface="Calibri"/>
              </a:rPr>
              <a:t><![CDATA[The cords are named according to their relationship with the axillary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a:t>
            </a:r>
            <a:br/>
            <a:r>
              <a:rPr lang="en-US" strike="noStrike" sz="1400" spc="0" u="none" cap="none">
                <a:solidFill>
                  <a:srgbClr val="1E293B">
                    <a:alpha val="100000"/>
                  </a:srgbClr>
                </a:solidFill>
                <a:latin typeface="Calibri"/>
              </a:rPr>
              <a:t><![CDATA[Ori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d]]></a:t>
            </a:r>
            <a:br/>
            <a:r>
              <a:rPr lang="en-US" strike="noStrike" sz="1400" spc="0" u="none" cap="none">
                <a:solidFill>
                  <a:srgbClr val="1E293B">
                    <a:alpha val="100000"/>
                  </a:srgbClr>
                </a:solidFill>
                <a:latin typeface="Calibri"/>
              </a:rPr>
              <a:t><![CDATA[Anterior divisions of upper and middle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rd]]></a:t>
            </a:r>
            <a:br/>
            <a:r>
              <a:rPr lang="en-US" strike="noStrike" sz="1400" spc="0" u="none" cap="none">
                <a:solidFill>
                  <a:srgbClr val="1E293B">
                    <a:alpha val="100000"/>
                  </a:srgbClr>
                </a:solidFill>
                <a:latin typeface="Calibri"/>
              </a:rPr>
              <a:t><![CDATA[Anterior division of lower trun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rd]]></a:t>
            </a:r>
            <a:br/>
            <a:r>
              <a:rPr lang="en-US" strike="noStrike" sz="1400" spc="0" u="none" cap="none">
                <a:solidFill>
                  <a:srgbClr val="1E293B">
                    <a:alpha val="100000"/>
                  </a:srgbClr>
                </a:solidFill>
                <a:latin typeface="Calibri"/>
              </a:rPr>
              <a:t><![CDATA[Posterior divisions of all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inal Branches]]></a:t>
            </a:r>
            <a:br/>
            <a:br/>
            <a:br/>
            <a:br/>
            <a:b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Root Value]]></a:t>
            </a:r>
            <a:br/>
            <a:r>
              <a:rPr lang="en-US" strike="noStrike" sz="1400" spc="0" u="none" cap="none">
                <a:solidFill>
                  <a:srgbClr val="1E293B">
                    <a:alpha val="100000"/>
                  </a:srgbClr>
                </a:solidFill>
                <a:latin typeface="Calibri"/>
              </a:rPr>
              <a:t><![CDATA[Key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ulocutaneous]]></a:t>
            </a:r>
            <a:br/>
            <a:r>
              <a:rPr lang="en-US" strike="noStrike" sz="1400" spc="0" u="none" cap="none">
                <a:solidFill>
                  <a:srgbClr val="1E293B">
                    <a:alpha val="100000"/>
                  </a:srgbClr>
                </a:solidFill>
                <a:latin typeface="Calibri"/>
              </a:rPr>
              <a:t><![CDATA[C5–C7]]></a:t>
            </a:r>
            <a:br/>
            <a:r>
              <a:rPr lang="en-US" strike="noStrike" sz="1400" spc="0" u="none" cap="none">
                <a:solidFill>
                  <a:srgbClr val="1E293B">
                    <a:alpha val="100000"/>
                  </a:srgbClr>
                </a:solidFill>
                <a:latin typeface="Calibri"/>
              </a:rPr>
              <a:t><![CDATA[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a:t>
            </a:r>
            <a:br/>
            <a:r>
              <a:rPr lang="en-US" strike="noStrike" sz="1400" spc="0" u="none" cap="none">
                <a:solidFill>
                  <a:srgbClr val="1E293B">
                    <a:alpha val="100000"/>
                  </a:srgbClr>
                </a:solidFill>
                <a:latin typeface="Calibri"/>
              </a:rPr>
              <a:t><![CDATA[C5–C6]]></a:t>
            </a:r>
            <a:br/>
            <a:r>
              <a:rPr lang="en-US" strike="noStrike" sz="1400" spc="0" u="none" cap="none">
                <a:solidFill>
                  <a:srgbClr val="1E293B">
                    <a:alpha val="100000"/>
                  </a:srgbClr>
                </a:solidFill>
                <a:latin typeface="Calibri"/>
              </a:rPr>
              <a:t><![CDATA[Shoulder ab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C5–T1]]></a:t>
            </a:r>
            <a:br/>
            <a:r>
              <a:rPr lang="en-US" strike="noStrike" sz="1400" spc="0" u="none" cap="none">
                <a:solidFill>
                  <a:srgbClr val="1E293B">
                    <a:alpha val="100000"/>
                  </a:srgbClr>
                </a:solidFill>
                <a:latin typeface="Calibri"/>
              </a:rPr>
              <a:t><![CDATA[Wrist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n]]></a:t>
            </a:r>
            <a:br/>
            <a:r>
              <a:rPr lang="en-US" strike="noStrike" sz="1400" spc="0" u="none" cap="none">
                <a:solidFill>
                  <a:srgbClr val="1E293B">
                    <a:alpha val="100000"/>
                  </a:srgbClr>
                </a:solidFill>
                <a:latin typeface="Calibri"/>
              </a:rPr>
              <a:t><![CDATA[C6–T1]]></a:t>
            </a:r>
            <a:br/>
            <a:r>
              <a:rPr lang="en-US" strike="noStrike" sz="1400" spc="0" u="none" cap="none">
                <a:solidFill>
                  <a:srgbClr val="1E293B">
                    <a:alpha val="100000"/>
                  </a:srgbClr>
                </a:solidFill>
                <a:latin typeface="Calibri"/>
              </a:rPr>
              <a:t><![CDATA[Forearm flex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a:t>
            </a:r>
            <a:br/>
            <a:r>
              <a:rPr lang="en-US" strike="noStrike" sz="1400" spc="0" u="none" cap="none">
                <a:solidFill>
                  <a:srgbClr val="1E293B">
                    <a:alpha val="100000"/>
                  </a:srgbClr>
                </a:solidFill>
                <a:latin typeface="Calibri"/>
              </a:rPr>
              <a:t><![CDATA[C8–T1]]></a:t>
            </a:r>
            <a:br/>
            <a:r>
              <a:rPr lang="en-US" strike="noStrike" sz="1400" spc="0" u="none" cap="none">
                <a:solidFill>
                  <a:srgbClr val="1E293B">
                    <a:alpha val="100000"/>
                  </a:srgbClr>
                </a:solidFill>
                <a:latin typeface="Calibri"/>
              </a:rPr>
              <a:t><![CDATA[Intrinsic hand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rrelations]]></a:t>
            </a:r>
            <a:br/>
            <a:br/>
            <a:r>
              <a:rPr lang="en-US" strike="noStrike" sz="1400" spc="0" u="none" cap="none">
                <a:solidFill>
                  <a:srgbClr val="1E293B">
                    <a:alpha val="100000"/>
                  </a:srgbClr>
                </a:solidFill>
                <a:latin typeface="Calibri"/>
              </a:rPr>
              <a:t><![CDATA[Erb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 injury (C5–C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obstetric trac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duces waiters tip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lumpk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 injury (C8–T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and muscle 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cause Horner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Roots lie between anterior and middle scalene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 injury causes Erb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 injury causes Klumpk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thoracic nerve injury causes scapular wi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s are named relative to axillary art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2026-05-03T09:27:30Z</dcterms:created>
  <dcterms:modified xsi:type="dcterms:W3CDTF">2026-05-03T09:27:30Z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