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027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rp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ttle finger is spared — if little finger symptoms are present, consider ulnar nerve entrapment (Guyon`s canal) or combined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nar wasting: late sign — atrophy of abductor pollicis brevis (APB), opponens pollicis (OP), and flexor pollicis brevis (FPB — superficial head) from chronic motor axon loss; once wasting is present, irreversible axonal damage has occurred; expedited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len test]]></a:t>
            </a:r>
            <a:br/>
            <a:r>
              <a:rPr lang="en-US" strike="noStrike" sz="1400" spc="0" u="none" cap="none">
                <a:solidFill>
                  <a:srgbClr val="1E293B">
                    <a:alpha val="100000"/>
                  </a:srgbClr>
                </a:solidFill>
                <a:latin typeface="Calibri"/>
              </a:rPr>
              <a:t><![CDATA[Wrists in maximal flexion for 60 seconds; positive if paraesthesia reproduced in median distribution]]></a:t>
            </a:r>
            <a:br/>
            <a:r>
              <a:rPr lang="en-US" strike="noStrike" sz="1400" spc="0" u="none" cap="none">
                <a:solidFill>
                  <a:srgbClr val="1E293B">
                    <a:alpha val="100000"/>
                  </a:srgbClr>
                </a:solidFill>
                <a:latin typeface="Calibri"/>
              </a:rPr>
              <a:t><![CDATA[Sensitivity 68–75%; specificity 67–7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a:t>
            </a:r>
            <a:br/>
            <a:r>
              <a:rPr lang="en-US" strike="noStrike" sz="1400" spc="0" u="none" cap="none">
                <a:solidFill>
                  <a:srgbClr val="1E293B">
                    <a:alpha val="100000"/>
                  </a:srgbClr>
                </a:solidFill>
                <a:latin typeface="Calibri"/>
              </a:rPr>
              <a:t><![CDATA[Percussion over carpal tunnel at the wrist crease; positive if tingling radiates into median nerve distribution]]></a:t>
            </a:r>
            <a:br/>
            <a:r>
              <a:rPr lang="en-US" strike="noStrike" sz="1400" spc="0" u="none" cap="none">
                <a:solidFill>
                  <a:srgbClr val="1E293B">
                    <a:alpha val="100000"/>
                  </a:srgbClr>
                </a:solidFill>
                <a:latin typeface="Calibri"/>
              </a:rPr>
              <a:t><![CDATA[Sensitivity 48–60%; specificity 73–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nd elevation test / Flick sign]]></a:t>
            </a:r>
            <a:br/>
            <a:r>
              <a:rPr lang="en-US" strike="noStrike" sz="1400" spc="0" u="none" cap="none">
                <a:solidFill>
                  <a:srgbClr val="1E293B">
                    <a:alpha val="100000"/>
                  </a:srgbClr>
                </a:solidFill>
                <a:latin typeface="Calibri"/>
              </a:rPr>
              <a:t><![CDATA[Patient shakes hand to relieve nocturnal symptoms; elevation of hands relieves paraesthesia; symptom-based]]></a:t>
            </a:r>
            <a:br/>
            <a:r>
              <a:rPr lang="en-US" strike="noStrike" sz="1400" spc="0" u="none" cap="none">
                <a:solidFill>
                  <a:srgbClr val="1E293B">
                    <a:alpha val="100000"/>
                  </a:srgbClr>
                </a:solidFill>
                <a:latin typeface="Calibri"/>
              </a:rPr>
              <a:t><![CDATA[Flick sign sensitivity ~93%; most sensitive for 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compression test (Durkan)]]></a:t>
            </a:r>
            <a:br/>
            <a:r>
              <a:rPr lang="en-US" strike="noStrike" sz="1400" spc="0" u="none" cap="none">
                <a:solidFill>
                  <a:srgbClr val="1E293B">
                    <a:alpha val="100000"/>
                  </a:srgbClr>
                </a:solidFill>
                <a:latin typeface="Calibri"/>
              </a:rPr>
              <a:t><![CDATA[Direct pressure over carpal tunnel for 30 seconds; positive if paraesthesia reproduced]]></a:t>
            </a:r>
            <a:br/>
            <a:r>
              <a:rPr lang="en-US" strike="noStrike" sz="1400" spc="0" u="none" cap="none">
                <a:solidFill>
                  <a:srgbClr val="1E293B">
                    <a:alpha val="100000"/>
                  </a:srgbClr>
                </a:solidFill>
                <a:latin typeface="Calibri"/>
              </a:rPr>
              <a:t><![CDATA[Sensitivity 64–87%; specificity 83–90%; better than Pha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B weakness / atrophy]]></a:t>
            </a:r>
            <a:br/>
            <a:r>
              <a:rPr lang="en-US" strike="noStrike" sz="1400" spc="0" u="none" cap="none">
                <a:solidFill>
                  <a:srgbClr val="1E293B">
                    <a:alpha val="100000"/>
                  </a:srgbClr>
                </a:solidFill>
                <a:latin typeface="Calibri"/>
              </a:rPr>
              <a:t><![CDATA[Assess abductor pollicis brevis strength; wasting in severe disease]]></a:t>
            </a:r>
            <a:br/>
            <a:r>
              <a:rPr lang="en-US" strike="noStrike" sz="1400" spc="0" u="none" cap="none">
                <a:solidFill>
                  <a:srgbClr val="1E293B">
                    <a:alpha val="100000"/>
                  </a:srgbClr>
                </a:solidFill>
                <a:latin typeface="Calibri"/>
              </a:rPr>
              <a:t><![CDATA[Late finding; irreversible motor damage if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Nerve conduction studies (NCS) / EMG: gold standard investigation — confirms CTS and grades severity; prolonged distal sensory latency is the most sensitive early finding; prolonged distal motor latency (DML) in moderate disease; reduced SNAP amplitude in severe; EMG shows denervation of thenar muscles in severe CTS; NCS should be performed before surgery in most cases (exceptions: classic symptoms + positive examination with clinical diagnosis, urgent case with was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CS severity grading: mild (sensory only abnormal); moderate (sensory + motor latency prolonged); severe (sensory + motor + EMG denervation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nd USS: for atypical presentations; identify space-occupying lesions; USS assesses median nerve cross-sectional area (CSA >10 mm² = enlarged) and can guide injection]]>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TFTs (hypothyroidism), HbA1c (diabetes), RA serology — screen for systemic causes especially in bilateral CTS 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Wrist splinting: neutral position splint worn at night; reduces nocturnal carpal tunnel pressure; most effective for mild-moderate CTS; approximately 30–50% short-term improvement; does not alter natural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into the carpal tunnel (adjacent to the median nerve, ulnar to the palmaris longus tendon); provides significant short-term relief in approximately 80% of patients; duration of benefit 1–3 months; useful for diagnosis confirmation, pregnancy-related CTS, and bridging to surgery; predictors of good long-term response: mild disease, short symptom duration, positive response to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ection technique: the nerve is ulnar to the axis of the palmaris longus tendon (if present); injection should be slightly ulnar to PL at the wrist crease; never inject into the nerve — intraneural injection causes chemical neu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is appropriate for mild-moderate CTS without wasting; surgical decompression indicated for: moderate-severe NCS changes, thenar wasting, failure of conservative treatment, pregnancy-related severe 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halen GS. The carpal tunnel syndrome. J Bone Joint Surg Am. 1966;48(2):211–228.]]></a:t>
            </a:r>
            <a:br/>
            <a:r>
              <a:rPr lang="en-US" strike="noStrike" sz="1200" spc="0" u="none" cap="none">
                <a:solidFill>
                  <a:srgbClr val="1E293B">
                    <a:alpha val="100000"/>
                  </a:srgbClr>
                </a:solidFill>
                <a:latin typeface="Calibri"/>
              </a:rPr>
              <a:t><![CDATA[Tinel J. Le signe du fourmillement dans les lesions des nerfs peripheriques. Presse Med. 1915;23:388–389.]]></a:t>
            </a:r>
            <a:br/>
            <a:r>
              <a:rPr lang="en-US" strike="noStrike" sz="1200" spc="0" u="none" cap="none">
                <a:solidFill>
                  <a:srgbClr val="1E293B">
                    <a:alpha val="100000"/>
                  </a:srgbClr>
                </a:solidFill>
                <a:latin typeface="Calibri"/>
              </a:rPr>
              <a:t><![CDATA[Durkan JA. A new diagnostic test for carpal tunnel syndrome. J Bone Joint Surg Am. 1991;73(4):535–538.]]></a:t>
            </a:r>
            <a:br/>
            <a:r>
              <a:rPr lang="en-US" strike="noStrike" sz="1200" spc="0" u="none" cap="none">
                <a:solidFill>
                  <a:srgbClr val="1E293B">
                    <a:alpha val="100000"/>
                  </a:srgbClr>
                </a:solidFill>
                <a:latin typeface="Calibri"/>
              </a:rPr>
              <a:t><![CDATA[American Academy of Orthopaedic Surgeons. Clinical practice guideline on the diagnosis of carpal tunnel syndrome. AAOS, 2016.]]></a:t>
            </a:r>
            <a:br/>
            <a:r>
              <a:rPr lang="en-US" strike="noStrike" sz="1200" spc="0" u="none" cap="none">
                <a:solidFill>
                  <a:srgbClr val="1E293B">
                    <a:alpha val="100000"/>
                  </a:srgbClr>
                </a:solidFill>
                <a:latin typeface="Calibri"/>
              </a:rPr>
              <a:t><![CDATA[Agee JM et al. Endoscopic release of the carpal tunnel. J Hand Surg Am. 1992;17(5):814–821.]]></a:t>
            </a:r>
            <a:br/>
            <a:r>
              <a:rPr lang="en-US" strike="noStrike" sz="1200" spc="0" u="none" cap="none">
                <a:solidFill>
                  <a:srgbClr val="1E293B">
                    <a:alpha val="100000"/>
                  </a:srgbClr>
                </a:solidFill>
                <a:latin typeface="Calibri"/>
              </a:rPr>
              <a:t><![CDATA[Chow JC. Endoscopic release of the carpal ligament. J Hand Surg Am. 1989;14(6):1064–1067.]]></a:t>
            </a:r>
            <a:br/>
            <a:r>
              <a:rPr lang="en-US" strike="noStrike" sz="1200" spc="0" u="none" cap="none">
                <a:solidFill>
                  <a:srgbClr val="1E293B">
                    <a:alpha val="100000"/>
                  </a:srgbClr>
                </a:solidFill>
                <a:latin typeface="Calibri"/>
              </a:rPr>
              <a:t><![CDATA[Keith MW et al. Evidence-based clinical practice guidelines on the diagnosis of carpal tunnel syndrome. J Hand Surg Am. 2009.]]></a:t>
            </a:r>
            <a:br/>
            <a:r>
              <a:rPr lang="en-US" strike="noStrike" sz="1200" spc="0" u="none" cap="none">
                <a:solidFill>
                  <a:srgbClr val="1E293B">
                    <a:alpha val="100000"/>
                  </a:srgbClr>
                </a:solidFill>
                <a:latin typeface="Calibri"/>
              </a:rPr>
              <a:t><![CDATA[Greens Operative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ompressive neuropathy; due to compression of median nerve at carpal tunnel. Symptoms: nocturnal paresthesias, hand clumsiness, thenar atrophy. Tests: Phalen’s, Tinel’s, Durkan’s compression test. Investigations: Nerve conduction study (slowed conduction across wrist). Treatment: splints, NSAIDs, steroid injection, surgical release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rp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arpal tunnel syndrome (CTS) is the most common peripheral nerve entrapment neuropathy, affecting approximately 3–6% of the adult population. It results from compression of the median nerve within the carpal tunnel — a rigid fibro-osseous canal bounded by the carpal bones posteriorly and the transverse carpal ligament (flexor retinaculum) anteriorly. The condition is characterised by pain, paraesthesia, and eventually weakness and thenar wasting in the distribution of the median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tunnel contents: the median nerve and nine flexor tendons — four FDS tendons, four FDP tendons, and FPL; the ulnar nerve and vessels pass through Guyon`s canal, which is superficial and medial to the carp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3–6% of general population; female:male ratio 3–5:1; bilateral in approximately 50%; peak incidence 45–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elevated pressure within the carpal tunnel (normal <10 mmHg) → ischaemia of the median nerve → demyelination → axonal degeneration in severe cases; wrist flexion and extension both increase carpal tunnel pressure significantly; normal pressure increases from approximately 10 mmHg to 90 mmHg in full flexion and 30 mmHg in ful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olume increase)]]></a:t>
            </a:r>
            <a:br/>
            <a:r>
              <a:rPr lang="en-US" strike="noStrike" sz="1400" spc="0" u="none" cap="none">
                <a:solidFill>
                  <a:srgbClr val="1E293B">
                    <a:alpha val="100000"/>
                  </a:srgbClr>
                </a:solidFill>
                <a:latin typeface="Calibri"/>
              </a:rPr>
              <a:t><![CDATA[Ganglion cyst; lipoma; anomalous muscle belly (lumbrical); haematoma; bony malunion reducing tunnel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 synovial]]></a:t>
            </a:r>
            <a:br/>
            <a:r>
              <a:rPr lang="en-US" strike="noStrike" sz="1400" spc="0" u="none" cap="none">
                <a:solidFill>
                  <a:srgbClr val="1E293B">
                    <a:alpha val="100000"/>
                  </a:srgbClr>
                </a:solidFill>
                <a:latin typeface="Calibri"/>
              </a:rPr>
              <a:t><![CDATA[Flexor tenosynovitis (most common identifiable cause in clinical practice — RA, non-specific, gout); tophaceous 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 metabolic]]></a:t>
            </a:r>
            <a:br/>
            <a:r>
              <a:rPr lang="en-US" strike="noStrike" sz="1400" spc="0" u="none" cap="none">
                <a:solidFill>
                  <a:srgbClr val="1E293B">
                    <a:alpha val="100000"/>
                  </a:srgbClr>
                </a:solidFill>
                <a:latin typeface="Calibri"/>
              </a:rPr>
              <a:t><![CDATA[Pregnancy (fluid retention — most common cause in younger women); hypothyroidism; diabetes; acromegaly; renal failure; amyloidosi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pational / mechanical]]></a:t>
            </a:r>
            <a:br/>
            <a:r>
              <a:rPr lang="en-US" strike="noStrike" sz="1400" spc="0" u="none" cap="none">
                <a:solidFill>
                  <a:srgbClr val="1E293B">
                    <a:alpha val="100000"/>
                  </a:srgbClr>
                </a:solidFill>
                <a:latin typeface="Calibri"/>
              </a:rPr>
              <a:t><![CDATA[Repetitive wrist flexion-extension (vibrating tools, keyboard work); sustained grip; controversial occupational li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Most common — no identifiable cause; related to tenosynovial thickening without inflammatory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gnancy-associated CTS: most common cause of CTS in women under 40; third trimester most commonly affected; usually bilateral; resolves in most cases after delivery; treat non-operatively during pregnancy (wrist splints); surgery rarely needed and deferred until post-part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symptoms: pain, tingling, and numbness in the median nerve distribution (thumb, index, middle, and radial half of ring finger); symptoms worse at night (nocturnal paraesthesia) and with sustained wrist flexion; patients "shake out" the hand for relief (flick sign); weakness and dropping objects in advanc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2026-05-04T09:21:37Z</dcterms:created>
  <dcterms:modified xsi:type="dcterms:W3CDTF">2026-05-04T09:21:37Z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