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56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vovarus Foo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lateral ankle instability (most common presenting complaint); lateral foot and heel pain from overloading; callosity under 1st and 5th metatarsal heads; difficulty with footwear; ankle spr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eman block test: key examination to determine the driving force of the deformity — the patient stands with a 1–2 cm wooden block under the lateral border of the foot only; if the hindfoot corrects to neutral, the deformity is forefoot-driven (first ray plantarflexion is the primary deformity); if the hindfoot remains in varus, it is hindfoot-driven (fixed varus); this test determines whether calcaneal osteotomy alone is sufficient or whether first ray procedures are also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rch height (weight-bearing and non-weight-bearing), hindfoot alignment (from behind), toe posture (claw/hammer), ankle stability, muscle power (specifically peroneus longus, peroneus brevis, tibialis anterior, tibialis posterior), sensory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exibility: rigid vs flexible deformity on passive manipulation — determines whether osteotomy or arthrodesis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examination: gait assessment, balance, proprioception, reflexes — full neurological examination to identify any central or spin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and lateral; assess Meary angle (elevated in cavus), calcaneal pitch angle (elevated >30° in cavus), hindfoot alignment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pitch angle (lateral WB X-ray): angle between plantar surface of calcaneus and floor; normal 18–20°; >30° = elevated pitch = cavus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mandatory in unilateral or asymmetric cavovarus deformity — exclude tethered cord, syringomyelia, intraspinal tumour; also in rapidly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G/NCS: for suspected neuropathy; characterises nerve involvement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testing: CMT gene panel (PMP22 duplication first); valuable for counselling, prognosis, and family scre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ole-spine X-rays: for associated scoliosis in Friedreich ataxia and CM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Lateral heel posting and custom orthotics: redistribute loading from lateral column to medial; unload the 5th metatarsal head; provide hindfoot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 for associated foot drop or significant ankle instability; accommodates deformity in rigi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modification: high-top shoes for ankle support; wide toe box for clawed toes; lateral wed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peroneal strengthening, ankle stability training, balance rehabilitation; slows progression but does not reverse establishe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appropriate for mild-moderate deformity, flexible deformity in young patients, poor surgical candidates; progressive neurological disease may require reassessment as deformity wors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correction of cavovarus foot is tailored to the specific components of the deformity and the flexibility assessment. The surgical plan addresses the deformity from proximal to distal (or distal to proximal, depending on the driving force identified by the Coleman block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mponent]]></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leman SS, Chesnut WJ. A simple test for hindfoot flexibility in the cavovarus foot. Clin Orthop Relat Res. 1977;(123):60–62.]]></a:t>
            </a:r>
            <a:br/>
            <a:r>
              <a:rPr lang="en-US" strike="noStrike" sz="1200" spc="0" u="none" cap="none">
                <a:solidFill>
                  <a:srgbClr val="1E293B">
                    <a:alpha val="100000"/>
                  </a:srgbClr>
                </a:solidFill>
                <a:latin typeface="Calibri"/>
              </a:rPr>
              <a:t><![CDATA[Guyton GP, Mann RA. The pathogenesis and surgical management of foot deformity in Charcot-Marie-Tooth disease. Foot Ankle Clin. 2000.]]></a:t>
            </a:r>
            <a:br/>
            <a:r>
              <a:rPr lang="en-US" strike="noStrike" sz="1200" spc="0" u="none" cap="none">
                <a:solidFill>
                  <a:srgbClr val="1E293B">
                    <a:alpha val="100000"/>
                  </a:srgbClr>
                </a:solidFill>
                <a:latin typeface="Calibri"/>
              </a:rPr>
              <a:t><![CDATA[Kaplan JT, Alyer A, Cerrato RA. Operative treatment of the symptomatic cavovarus foot. Foot Ankle Clin. 2011.]]></a:t>
            </a:r>
            <a:br/>
            <a:r>
              <a:rPr lang="en-US" strike="noStrike" sz="1200" spc="0" u="none" cap="none">
                <a:solidFill>
                  <a:srgbClr val="1E293B">
                    <a:alpha val="100000"/>
                  </a:srgbClr>
                </a:solidFill>
                <a:latin typeface="Calibri"/>
              </a:rPr>
              <a:t><![CDATA[Schwend RM, Drennan JC. Cavus foot deformity in children. J Am Acad Orthop Surg. 2003;11(3):201–211.]]></a:t>
            </a:r>
            <a:br/>
            <a:r>
              <a:rPr lang="en-US" strike="noStrike" sz="1200" spc="0" u="none" cap="none">
                <a:solidFill>
                  <a:srgbClr val="1E293B">
                    <a:alpha val="100000"/>
                  </a:srgbClr>
                </a:solidFill>
                <a:latin typeface="Calibri"/>
              </a:rPr>
              <a:t><![CDATA[Younger AS, Hansen ST. Adult cavovarus foot. J Am Acad Orthop Surg. 2005;13(5):302–315.]]></a:t>
            </a:r>
            <a:br/>
            <a:r>
              <a:rPr lang="en-US" strike="noStrike" sz="1200" spc="0" u="none" cap="none">
                <a:solidFill>
                  <a:srgbClr val="1E293B">
                    <a:alpha val="100000"/>
                  </a:srgbClr>
                </a:solidFill>
                <a:latin typeface="Calibri"/>
              </a:rPr>
              <a:t><![CDATA[Ward CM et al. Orthopaedic management of Charcot-Marie-Tooth disease. J Am Acad Orthop Surg. 2008;16(8):460–47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 medial longitudinal arch with hindfoot varus and forefoot equinus/abduction. Etiology: neuromuscular disorders (CMT disease most common), trauma, idiopathic. Clinical: lateral foot pain, recurrent ankle sprains, plantar callosities. Investigations: Coleman block test differentiates flexible vs rigid hindfoot. Treatment: orthoses for flexible; osteotomies, tendon transfers, arthrodesis for rigi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vovarus Foo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etiology]]></a:t>
            </a:r>
            <a:br/>
            <a:br/>
            <a:r>
              <a:rPr lang="en-US" strike="noStrike" sz="1400" spc="0" u="none" cap="none">
                <a:solidFill>
                  <a:srgbClr val="1E293B">
                    <a:alpha val="100000"/>
                  </a:srgbClr>
                </a:solidFill>
                <a:latin typeface="Calibri"/>
              </a:rPr>
              <a:t><![CDATA[Cavovarus foot is characterised by an elevated medial longitudinal arch (cavus), hindfoot varus, and plantar flexion of the first ray. Unlike the planovalgus foot, the cavovarus foot is rigid and loads the lateral column and heel excessively. The deformity is most commonly neurological in origin, and identifying the underlying cause — particularly distinguishing hereditary motor and sensory neuropathy (HMSN/Charcot-Marie-Tooth) from other neurological causes — is the essential first step i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principle in cavovarus foot: always look for an underlying neurological cause — approximately 60–70% of cases are neurological; Charcot-Marie-Tooth (CMT) disease is the most common cause; unilateral or asymmetric cavovarus deformity has a higher likelihood of a spinal or intracranial cause (diastematomyelia, spinal cord tumour, tethered co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editary neuropathy (most common)]]></a:t>
            </a:r>
            <a:br/>
            <a:r>
              <a:rPr lang="en-US" strike="noStrike" sz="1400" spc="0" u="none" cap="none">
                <a:solidFill>
                  <a:srgbClr val="1E293B">
                    <a:alpha val="100000"/>
                  </a:srgbClr>
                </a:solidFill>
                <a:latin typeface="Calibri"/>
              </a:rPr>
              <a:t><![CDATA[Charcot-Marie-Tooth disease (HMSN Types I and II); Friedreich ataxia; Déjerine-Sott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 cord tethering]]></a:t>
            </a:r>
            <a:br/>
            <a:r>
              <a:rPr lang="en-US" strike="noStrike" sz="1400" spc="0" u="none" cap="none">
                <a:solidFill>
                  <a:srgbClr val="1E293B">
                    <a:alpha val="100000"/>
                  </a:srgbClr>
                </a:solidFill>
                <a:latin typeface="Calibri"/>
              </a:rPr>
              <a:t><![CDATA[Spina bifida; diastematomyelia; spinal cord tumour; syringomyelia — consider in asymmetric or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 upper motor neurone]]></a:t>
            </a:r>
            <a:br/>
            <a:r>
              <a:rPr lang="en-US" strike="noStrike" sz="1400" spc="0" u="none" cap="none">
                <a:solidFill>
                  <a:srgbClr val="1E293B">
                    <a:alpha val="100000"/>
                  </a:srgbClr>
                </a:solidFill>
                <a:latin typeface="Calibri"/>
              </a:rPr>
              <a:t><![CDATA[Cerebral palsy (spastic, hemiplegic); stroke; traumatic bra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 compartment syndrome]]></a:t>
            </a:r>
            <a:br/>
            <a:r>
              <a:rPr lang="en-US" strike="noStrike" sz="1400" spc="0" u="none" cap="none">
                <a:solidFill>
                  <a:srgbClr val="1E293B">
                    <a:alpha val="100000"/>
                  </a:srgbClr>
                </a:solidFill>
                <a:latin typeface="Calibri"/>
              </a:rPr>
              <a:t><![CDATA[Crush injury; compartment syndrome sequelae; maluni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neurological cause identified; approximately 20–25%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rcot-Marie-Tooth (CMT) Disease]]></a:t>
            </a:r>
            <a:br/>
            <a:br/>
            <a:r>
              <a:rPr lang="en-US" strike="noStrike" sz="1400" spc="0" u="none" cap="none">
                <a:solidFill>
                  <a:srgbClr val="1E293B">
                    <a:alpha val="100000"/>
                  </a:srgbClr>
                </a:solidFill>
                <a:latin typeface="Calibri"/>
              </a:rPr>
              <a:t><![CDATA[CMT disease (HMSN): most common inherited peripheral neuropathy; autosomal dominant most commonly; characterised by progressive distal muscle weakness and wasting, sensory loss, and areflexia; produces the characteristic foot deformity due to differential weakness of intrinsic foot muscles and specific extrinsic muscl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imbalance in CMT producing cavovarus: peroneus brevis (weak) vs peroneus longus (relatively stronger initially) — peroneus longus plantarflexes the first ray unopposed → forefoot-driven cavus; tibialis anterior (weak) vs tibialis posterior (stronger) → hindfoot varus; intrinsic muscle weakness → clawing of toes (intrinsic minus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1A: most common subtype; PMP22 gene duplication on chromosome 17; demyelinating; slow nerve conduction velocity; autosomal domi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2: axonal type; MFN2 gene mutation most common; less severe than Type 1A; less foot deformity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champagne bottle" lower legs (distal muscle wasting with preserved proximal bulk); pes cavus; hammer/claw toes; stocking sensory loss; absent ankle reflexes; positive family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EMG) and nerve conduction studies (NCS): essential investigation — slowed NCV in demyelinating CMT1; reduced CMAP amplitude in axonal CMT2; confirms peripheral neuropathy and characterises severity; genetic testing for PMP22 du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2026-05-03T09:09:08Z</dcterms:created>
  <dcterms:modified xsi:type="dcterms:W3CDTF">2026-05-03T09:09:08Z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