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96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rebral Palsy – An Orthopaedic Overview]]></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classification increasingly emphasises functional ability rather than relying solely on]]></a:t>
            </a:r>
            <a:br/>
            <a:r>
              <a:rPr lang="en-US" strike="noStrike" sz="1400" spc="0" u="none" cap="none">
                <a:solidFill>
                  <a:srgbClr val="1E293B">
                    <a:alpha val="100000"/>
                  </a:srgbClr>
                </a:solidFill>
                <a:latin typeface="Calibri"/>
              </a:rPr>
              <a:t><![CDATA[terms such as diplegia and quadripleg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ss Motor Function Classification System – GMFCS]]></a:t>
            </a:r>
            <a:br/>
            <a:br/>
            <a:br/>
            <a:br/>
            <a:r>
              <a:rPr lang="en-US" strike="noStrike" sz="1400" spc="0" u="none" cap="none">
                <a:solidFill>
                  <a:srgbClr val="1E293B">
                    <a:alpha val="100000"/>
                  </a:srgbClr>
                </a:solidFill>
                <a:latin typeface="Calibri"/>
              </a:rPr>
              <a:t><![CDATA[The Gross Motor Function Classification System is one of the most useful systems for describing]]></a:t>
            </a:r>
            <a:br/>
            <a:r>
              <a:rPr lang="en-US" strike="noStrike" sz="1400" spc="0" u="none" cap="none">
                <a:solidFill>
                  <a:srgbClr val="1E293B">
                    <a:alpha val="100000"/>
                  </a:srgbClr>
                </a:solidFill>
                <a:latin typeface="Calibri"/>
              </a:rPr>
              <a:t><![CDATA[functional mobility in children with cerebral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vel]]></a:t>
            </a:r>
            <a:br/>
            <a:r>
              <a:rPr lang="en-US" strike="noStrike" sz="1400" spc="0" u="none" cap="none">
                <a:solidFill>
                  <a:srgbClr val="1E293B">
                    <a:alpha val="100000"/>
                  </a:srgbClr>
                </a:solidFill>
                <a:latin typeface="Calibri"/>
              </a:rPr>
              <a:t><![CDATA[General Functional 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Walks independently with minimal 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Walks independently but with limitations in community mobility and complex activ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Walks using a hand-held mobility device; may use wheeled mobility for longer dista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Limited self-mobility; often uses powered or assisted wheeled mo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Severe limitation in head, trunk and limb control; transported in manual wheelchair or dependent mo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MFCS level strongly influences orthopaedic goals, hip surveillance strategies and expectations from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Musculoskeletal Deformities Develop]]></a:t>
            </a:r>
            <a:br/>
            <a:br/>
            <a:br/>
            <a:br/>
            <a:r>
              <a:rPr lang="en-US" strike="noStrike" sz="1400" spc="0" u="none" cap="none">
                <a:solidFill>
                  <a:srgbClr val="1E293B">
                    <a:alpha val="100000"/>
                  </a:srgbClr>
                </a:solidFill>
                <a:latin typeface="Calibri"/>
              </a:rPr>
              <a:t><![CDATA[The growing skeleton is continuously exposed to abnormal forces produced by spasticity,]]></a:t>
            </a:r>
            <a:br/>
            <a:r>
              <a:rPr lang="en-US" strike="noStrike" sz="1400" spc="0" u="none" cap="none">
                <a:solidFill>
                  <a:srgbClr val="1E293B">
                    <a:alpha val="100000"/>
                  </a:srgbClr>
                </a:solidFill>
                <a:latin typeface="Calibri"/>
              </a:rPr>
              <a:t><![CDATA[muscle imbalance, weakness and impaired motor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contributor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sto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selective motor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muscle growth to keep pace with bone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tendon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normal joint loa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rsional bon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 time, dynamic muscle imbalance can lead to fixed contractures, hip displacement, torsional]]></a:t>
            </a:r>
            <a:br/>
            <a:r>
              <a:rPr lang="en-US" strike="noStrike" sz="1400" spc="0" u="none" cap="none">
                <a:solidFill>
                  <a:srgbClr val="1E293B">
                    <a:alpha val="100000"/>
                  </a:srgbClr>
                </a:solidFill>
                <a:latin typeface="Calibri"/>
              </a:rPr>
              <a:t><![CDATA[deformity, foot deformity and spinal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ity versus Fixed Contracture]]></a:t>
            </a:r>
            <a:br/>
            <a:br/>
            <a:br/>
            <a:br/>
            <a:r>
              <a:rPr lang="en-US" strike="noStrike" sz="1400" spc="0" u="none" cap="none">
                <a:solidFill>
                  <a:srgbClr val="1E293B">
                    <a:alpha val="100000"/>
                  </a:srgbClr>
                </a:solidFill>
                <a:latin typeface="Calibri"/>
              </a:rPr>
              <a:t><![CDATA[Distinguishing dynamic spasticity from fixed muscle-tendon contracture is essential before]]></a:t>
            </a:r>
            <a:br/>
            <a:r>
              <a:rPr lang="en-US" strike="noStrike" sz="1400" spc="0" u="none" cap="none">
                <a:solidFill>
                  <a:srgbClr val="1E293B">
                    <a:alpha val="100000"/>
                  </a:srgbClr>
                </a:solidFill>
                <a:latin typeface="Calibri"/>
              </a:rPr>
              <a:t><![CDATA[planning orthopaedic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ynamic Spasticity]]></a:t>
            </a:r>
            <a:br/>
            <a:r>
              <a:rPr lang="en-US" strike="noStrike" sz="1400" spc="0" u="none" cap="none">
                <a:solidFill>
                  <a:srgbClr val="1E293B">
                    <a:alpha val="100000"/>
                  </a:srgbClr>
                </a:solidFill>
                <a:latin typeface="Calibri"/>
              </a:rPr>
              <a:t><![CDATA[Fixed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ssive correction]]></a:t>
            </a:r>
            <a:br/>
            <a:r>
              <a:rPr lang="en-US" strike="noStrike" sz="1400" spc="0" u="none" cap="none">
                <a:solidFill>
                  <a:srgbClr val="1E293B">
                    <a:alpha val="100000"/>
                  </a:srgbClr>
                </a:solidFill>
                <a:latin typeface="Calibri"/>
              </a:rPr>
              <a:t><![CDATA[Often possible slowly]]></a:t>
            </a:r>
            <a:br/>
            <a:r>
              <a:rPr lang="en-US" strike="noStrike" sz="1400" spc="0" u="none" cap="none">
                <a:solidFill>
                  <a:srgbClr val="1E293B">
                    <a:alpha val="100000"/>
                  </a:srgbClr>
                </a:solidFill>
                <a:latin typeface="Calibri"/>
              </a:rPr>
              <a:t><![CDATA[Restricted even with slow stre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n pathology]]></a:t>
            </a:r>
            <a:br/>
            <a:r>
              <a:rPr lang="en-US" strike="noStrike" sz="1400" spc="0" u="none" cap="none">
                <a:solidFill>
                  <a:srgbClr val="1E293B">
                    <a:alpha val="100000"/>
                  </a:srgbClr>
                </a:solidFill>
                <a:latin typeface="Calibri"/>
              </a:rPr>
              <a:t><![CDATA[Abnormal neural activation]]></a:t>
            </a:r>
            <a:br/>
            <a:r>
              <a:rPr lang="en-US" strike="noStrike" sz="1400" spc="0" u="none" cap="none">
                <a:solidFill>
                  <a:srgbClr val="1E293B">
                    <a:alpha val="100000"/>
                  </a:srgbClr>
                </a:solidFill>
                <a:latin typeface="Calibri"/>
              </a:rPr>
              <a:t><![CDATA[Structural muscle-tendon shortening/capsular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treatment]]></a:t>
            </a:r>
            <a:br/>
            <a:r>
              <a:rPr lang="en-US" strike="noStrike" sz="1400" spc="0" u="none" cap="none">
                <a:solidFill>
                  <a:srgbClr val="1E293B">
                    <a:alpha val="100000"/>
                  </a:srgbClr>
                </a:solidFill>
                <a:latin typeface="Calibri"/>
              </a:rPr>
              <a:t><![CDATA[Therapy, orthoses, botulinum toxin, tone management]]></a:t>
            </a:r>
            <a:br/>
            <a:r>
              <a:rPr lang="en-US" strike="noStrike" sz="1400" spc="0" u="none" cap="none">
                <a:solidFill>
                  <a:srgbClr val="1E293B">
                    <a:alpha val="100000"/>
                  </a:srgbClr>
                </a:solidFill>
                <a:latin typeface="Calibri"/>
              </a:rPr>
              <a:t><![CDATA[Lengthening, release or reconstructive surgery when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Clinical Assessment]]></a:t>
            </a:r>
            <a:br/>
            <a:br/>
            <a:br/>
            <a:br/>
            <a:r>
              <a:rPr lang="en-US" strike="noStrike" sz="1400" spc="0" u="none" cap="none">
                <a:solidFill>
                  <a:srgbClr val="1E293B">
                    <a:alpha val="100000"/>
                  </a:srgbClr>
                </a:solidFill>
                <a:latin typeface="Calibri"/>
              </a:rPr>
              <a:t><![CDATA[Assessment should evaluate the entire child rather than focusing on a singl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MFCS level and mo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ting and standing bal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tone and distribution of spast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lective motor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pow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ssive joint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cont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and tibial rotational profi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flexion and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dorsiflexion with knee flexed and extend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hygiene and positioning difficul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Examination Tests]]></a:t>
            </a:r>
            <a:br/>
            <a:b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as test]]></a:t>
            </a:r>
            <a:br/>
            <a:r>
              <a:rPr lang="en-US" strike="noStrike" sz="1400" spc="0" u="none" cap="none">
                <a:solidFill>
                  <a:srgbClr val="1E293B">
                    <a:alpha val="100000"/>
                  </a:srgbClr>
                </a:solidFill>
                <a:latin typeface="Calibri"/>
              </a:rPr>
              <a:t><![CDATA[Hip flexion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heli prone hip extension assessment]]></a:t>
            </a:r>
            <a:br/>
            <a:r>
              <a:rPr lang="en-US" strike="noStrike" sz="1400" spc="0" u="none" cap="none">
                <a:solidFill>
                  <a:srgbClr val="1E293B">
                    <a:alpha val="100000"/>
                  </a:srgbClr>
                </a:solidFill>
                <a:latin typeface="Calibri"/>
              </a:rPr>
              <a:t><![CDATA[Hip flexion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lps test]]></a:t>
            </a:r>
            <a:br/>
            <a:r>
              <a:rPr lang="en-US" strike="noStrike" sz="1400" spc="0" u="none" cap="none">
                <a:solidFill>
                  <a:srgbClr val="1E293B">
                    <a:alpha val="100000"/>
                  </a:srgbClr>
                </a:solidFill>
                <a:latin typeface="Calibri"/>
              </a:rPr>
              <a:t><![CDATA[Gracilis/adductor tightness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liteal angle]]></a:t>
            </a:r>
            <a:br/>
            <a:r>
              <a:rPr lang="en-US" strike="noStrike" sz="1400" spc="0" u="none" cap="none">
                <a:solidFill>
                  <a:srgbClr val="1E293B">
                    <a:alpha val="100000"/>
                  </a:srgbClr>
                </a:solidFill>
                <a:latin typeface="Calibri"/>
              </a:rPr>
              <a:t><![CDATA[Hamstring l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ncan-Ely test]]></a:t>
            </a:r>
            <a:br/>
            <a:r>
              <a:rPr lang="en-US" strike="noStrike" sz="1400" spc="0" u="none" cap="none">
                <a:solidFill>
                  <a:srgbClr val="1E293B">
                    <a:alpha val="100000"/>
                  </a:srgbClr>
                </a:solidFill>
                <a:latin typeface="Calibri"/>
              </a:rPr>
              <a:t><![CDATA[Rectus femoris spasticity/tight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fverskiöld test]]></a:t>
            </a:r>
            <a:br/>
            <a:r>
              <a:rPr lang="en-US" strike="noStrike" sz="1400" spc="0" u="none" cap="none">
                <a:solidFill>
                  <a:srgbClr val="1E293B">
                    <a:alpha val="100000"/>
                  </a:srgbClr>
                </a:solidFill>
                <a:latin typeface="Calibri"/>
              </a:rPr>
              <a:t><![CDATA[Distinguishes gastrocnemius from combined gastrocsoleus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anteric prominence / rotational profile]]></a:t>
            </a:r>
            <a:br/>
            <a:r>
              <a:rPr lang="en-US" strike="noStrike" sz="1400" spc="0" u="none" cap="none">
                <a:solidFill>
                  <a:srgbClr val="1E293B">
                    <a:alpha val="100000"/>
                  </a:srgbClr>
                </a:solidFill>
                <a:latin typeface="Calibri"/>
              </a:rPr>
              <a:t><![CDATA[Femoral rotational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gh-foot angle]]></a:t>
            </a:r>
            <a:br/>
            <a:r>
              <a:rPr lang="en-US" strike="noStrike" sz="1400" spc="0" u="none" cap="none">
                <a:solidFill>
                  <a:srgbClr val="1E293B">
                    <a:alpha val="100000"/>
                  </a:srgbClr>
                </a:solidFill>
                <a:latin typeface="Calibri"/>
              </a:rPr>
              <a:t><![CDATA[Tibial to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rebral Palsy – An Orthopaedic Overview]]></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erebral palsy is a non-progressive neurological disorder in which the musculoskeletal deformities may progressively worsen with growth. Orthopaedic problems arise from spasticity, weakness, muscle imbalance, contractures, torsional deformities and abnormal skeletal loading. Hip surveillance is especially important because progressive hip displacement is common in children with greater motor impairment. Management ranges from physiotherapy, orthoses, serial casting and botulinum toxin to soft-tissue procedures, osteotomies, hip reconstruction, foot surgery and spinal fusion. Treatment goals should be individualised according to GMFCS level, 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Palsy – An Orthopaedic Overview]]></a:t>
            </a:r>
            <a:br/>
            <a:br/>
            <a:br/>
            <a:br/>
            <a:r>
              <a:rPr lang="en-US" strike="noStrike" sz="1400" spc="0" u="none" cap="none">
                <a:solidFill>
                  <a:srgbClr val="1E293B">
                    <a:alpha val="100000"/>
                  </a:srgbClr>
                </a:solidFill>
                <a:latin typeface="Calibri"/>
              </a:rPr>
              <a:t><![CDATA[Cerebral palsy (CP) is a group of permanent disorders of movement and posture caused by a]]></a:t>
            </a:r>
            <a:br/>
            <a:r>
              <a:rPr lang="en-US" strike="noStrike" sz="1400" spc="0" u="none" cap="none">
                <a:solidFill>
                  <a:srgbClr val="1E293B">
                    <a:alpha val="100000"/>
                  </a:srgbClr>
                </a:solidFill>
                <a:latin typeface="Calibri"/>
              </a:rPr>
              <a:t><![CDATA[non-progressive disturbance of the developing fetal or infant brain. Although the primary]]></a:t>
            </a:r>
            <a:br/>
            <a:r>
              <a:rPr lang="en-US" strike="noStrike" sz="1400" spc="0" u="none" cap="none">
                <a:solidFill>
                  <a:srgbClr val="1E293B">
                    <a:alpha val="100000"/>
                  </a:srgbClr>
                </a:solidFill>
                <a:latin typeface="Calibri"/>
              </a:rPr>
              <a:t><![CDATA[neurological lesion is non-progressive, the resulting musculoskeletal deformities may]]></a:t>
            </a:r>
            <a:br/>
            <a:r>
              <a:rPr lang="en-US" strike="noStrike" sz="1400" spc="0" u="none" cap="none">
                <a:solidFill>
                  <a:srgbClr val="1E293B">
                    <a:alpha val="100000"/>
                  </a:srgbClr>
                </a:solidFill>
                <a:latin typeface="Calibri"/>
              </a:rPr>
              <a:t><![CDATA[progress with 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m an orthopaedic perspective, the major problems in cerebral palsy arise from abnormal muscle]]></a:t>
            </a:r>
            <a:br/>
            <a:r>
              <a:rPr lang="en-US" strike="noStrike" sz="1400" spc="0" u="none" cap="none">
                <a:solidFill>
                  <a:srgbClr val="1E293B">
                    <a:alpha val="100000"/>
                  </a:srgbClr>
                </a:solidFill>
                <a:latin typeface="Calibri"/>
              </a:rPr>
              <a:t><![CDATA[tone, muscle imbalance, weakness, impaired selective motor control, contractures, altered growth]]></a:t>
            </a:r>
            <a:br/>
            <a:r>
              <a:rPr lang="en-US" strike="noStrike" sz="1400" spc="0" u="none" cap="none">
                <a:solidFill>
                  <a:srgbClr val="1E293B">
                    <a:alpha val="100000"/>
                  </a:srgbClr>
                </a:solidFill>
                <a:latin typeface="Calibri"/>
              </a:rPr>
              <a:t><![CDATA[and progressive skeletal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management therefore aims not simply to correct deformity, but to improve or preserve]]></a:t>
            </a:r>
            <a:br/>
            <a:r>
              <a:rPr lang="en-US" strike="noStrike" sz="1400" spc="0" u="none" cap="none">
                <a:solidFill>
                  <a:srgbClr val="1E293B">
                    <a:alpha val="100000"/>
                  </a:srgbClr>
                </a:solidFill>
                <a:latin typeface="Calibri"/>
              </a:rPr>
              <a:t><![CDATA[mobility, sitting balance, hygiene, comfort, positioning and overall quality of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Orthopaedic Principle]]></a:t>
            </a:r>
            <a:br/>
            <a:br/>
            <a:br/>
            <a:br/>
            <a:r>
              <a:rPr lang="en-US" strike="noStrike" sz="1400" spc="0" u="none" cap="none">
                <a:solidFill>
                  <a:srgbClr val="1E293B">
                    <a:alpha val="100000"/>
                  </a:srgbClr>
                </a:solidFill>
                <a:latin typeface="Calibri"/>
              </a:rPr>
              <a:t><![CDATA[The brain injury in cerebral palsy does not worsen with time, but the musculoskeletal consequences]]></a:t>
            </a:r>
            <a:br/>
            <a:r>
              <a:rPr lang="en-US" strike="noStrike" sz="1400" spc="0" u="none" cap="none">
                <a:solidFill>
                  <a:srgbClr val="1E293B">
                    <a:alpha val="100000"/>
                  </a:srgbClr>
                </a:solidFill>
                <a:latin typeface="Calibri"/>
              </a:rPr>
              <a:t><![CDATA[can become progressively more severe as the child gro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muscle imbalance and abnormal tone may initially produce a]]></a:t>
            </a:r>
            <a:br/>
            <a:r>
              <a:rPr lang="en-US" strike="noStrike" sz="1400" spc="0" u="none" cap="none">
                <a:solidFill>
                  <a:srgbClr val="1E293B">
                    <a:alpha val="100000"/>
                  </a:srgbClr>
                </a:solidFill>
                <a:latin typeface="Calibri"/>
              </a:rPr>
              <a:t><![CDATA[dynamic deformity. With time, muscle-tendon shortening, capsular contracture,]]></a:t>
            </a:r>
            <a:br/>
            <a:r>
              <a:rPr lang="en-US" strike="noStrike" sz="1400" spc="0" u="none" cap="none">
                <a:solidFill>
                  <a:srgbClr val="1E293B">
                    <a:alpha val="100000"/>
                  </a:srgbClr>
                </a:solidFill>
                <a:latin typeface="Calibri"/>
              </a:rPr>
              <a:t><![CDATA[torsional abnormalities and bony deformity may devel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deformity may eventually become fixe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Risk Factors]]></a:t>
            </a:r>
            <a:br/>
            <a:br/>
            <a:br/>
            <a:br/>
            <a:r>
              <a:rPr lang="en-US" strike="noStrike" sz="1400" spc="0" u="none" cap="none">
                <a:solidFill>
                  <a:srgbClr val="1E293B">
                    <a:alpha val="100000"/>
                  </a:srgbClr>
                </a:solidFill>
                <a:latin typeface="Calibri"/>
              </a:rPr>
              <a:t><![CDATA[Cerebral palsy results from injury or abnormal development of the immature brain. The insult may]]></a:t>
            </a:r>
            <a:br/>
            <a:r>
              <a:rPr lang="en-US" strike="noStrike" sz="1400" spc="0" u="none" cap="none">
                <a:solidFill>
                  <a:srgbClr val="1E293B">
                    <a:alpha val="100000"/>
                  </a:srgbClr>
                </a:solidFill>
                <a:latin typeface="Calibri"/>
              </a:rPr>
              <a:t><![CDATA[occur prenatally, perinatally or postna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matu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ventricular leuk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ventricular ha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xic-ischaemic brai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brain malform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uterin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natal strok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neonatal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natal meningitis or encepha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tic or hypoxic brain injury in inf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act neurological pattern and functional disability depend on the location and severity of]]></a:t>
            </a:r>
            <a:br/>
            <a:r>
              <a:rPr lang="en-US" strike="noStrike" sz="1400" spc="0" u="none" cap="none">
                <a:solidFill>
                  <a:srgbClr val="1E293B">
                    <a:alpha val="100000"/>
                  </a:srgbClr>
                </a:solidFill>
                <a:latin typeface="Calibri"/>
              </a:rPr>
              <a:t><![CDATA[brain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According to Motor Type]]></a:t>
            </a:r>
            <a:br/>
            <a:b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a:t>
            </a:r>
            <a:br/>
            <a:r>
              <a:rPr lang="en-US" strike="noStrike" sz="1400" spc="0" u="none" cap="none">
                <a:solidFill>
                  <a:srgbClr val="1E293B">
                    <a:alpha val="100000"/>
                  </a:srgbClr>
                </a:solidFill>
                <a:latin typeface="Calibri"/>
              </a:rPr>
              <a:t><![CDATA[Velocity-dependent increase in muscle tone; most common motor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skinetic]]></a:t>
            </a:r>
            <a:br/>
            <a:r>
              <a:rPr lang="en-US" strike="noStrike" sz="1400" spc="0" u="none" cap="none">
                <a:solidFill>
                  <a:srgbClr val="1E293B">
                    <a:alpha val="100000"/>
                  </a:srgbClr>
                </a:solidFill>
                <a:latin typeface="Calibri"/>
              </a:rPr>
              <a:t><![CDATA[Dystonia and/or choreoathetoid involuntary move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axic]]></a:t>
            </a:r>
            <a:br/>
            <a:r>
              <a:rPr lang="en-US" strike="noStrike" sz="1400" spc="0" u="none" cap="none">
                <a:solidFill>
                  <a:srgbClr val="1E293B">
                    <a:alpha val="100000"/>
                  </a:srgbClr>
                </a:solidFill>
                <a:latin typeface="Calibri"/>
              </a:rPr>
              <a:t><![CDATA[Impaired balance, coordination and control of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Features of more than one motor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ebral Palsy – An Orthopaedic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pographical Distribution]]></a:t>
            </a:r>
            <a:br/>
            <a:br/>
            <a:br/>
            <a:br/>
            <a:br/>
            <a:r>
              <a:rPr lang="en-US" strike="noStrike" sz="1400" spc="0" u="none" cap="none">
                <a:solidFill>
                  <a:srgbClr val="1E293B">
                    <a:alpha val="100000"/>
                  </a:srgbClr>
                </a:solidFill>
                <a:latin typeface="Calibri"/>
              </a:rPr>
              <a:t><![CDATA[Hemiplegia / unilateral CP: predominantly one side of the body is involved,]]></a:t>
            </a:r>
            <a:br/>
            <a:r>
              <a:rPr lang="en-US" strike="noStrike" sz="1400" spc="0" u="none" cap="none">
                <a:solidFill>
                  <a:srgbClr val="1E293B">
                    <a:alpha val="100000"/>
                  </a:srgbClr>
                </a:solidFill>
                <a:latin typeface="Calibri"/>
              </a:rPr>
              <a:t><![CDATA[usually with upper limb involvement at least as significant as the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plegia: both lower limbs are predominantly affected, with relatively less]]></a:t>
            </a:r>
            <a:br/>
            <a:r>
              <a:rPr lang="en-US" strike="noStrike" sz="1400" spc="0" u="none" cap="none">
                <a:solidFill>
                  <a:srgbClr val="1E293B">
                    <a:alpha val="100000"/>
                  </a:srgbClr>
                </a:solidFill>
                <a:latin typeface="Calibri"/>
              </a:rPr>
              <a:t><![CDATA[involvement of the upper limb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plegia: all four limbs and trunk are significantly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2026-09-15T00:49:18Z</dcterms:created>
  <dcterms:modified xsi:type="dcterms:W3CDTF">2026-09-15T00:49:18Z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