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83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slowly progressive, deep, aching pain — often present for months to years before diagnosis (low-grade chondrosarcoma is an indolent tumour); pain in an adult with a cartilage lesion is the most important red flag for malignant transformation from enchondroma; palpable mass in some cases (especially peripheral secondary chondrosarcoma from osteochondroma); pathological fracture in aggressive Grade 3 or dedifferentiated tumours; neurological symptoms if spinal or pelvic involvement; NOTE — Grade 1 central chondrosarcoma (ACT) may be painless and discovered incidentally, creating diagnostic difficulty in distinguishing it from enchondr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: ring-and-arc (arcuate) calcification within a lobular lytic lesion — the cartilage matrix pattern; endosteal scalloping — crucial finding; the depth and extent of endosteal scalloping is the most important plain radiograph measurement for distinguishing enchondroma from chondrosarcoma (>2/3 cortical thickness scalloping = chondrosarcoma); cortical thickening or destruction; periosteal reaction in higher-grade tumours; soft tissue mass (Grade 2–3 and dedifferentiated)]]>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2/STIR — high signal lobular lesion (water content of hyaline cartilage); ring-and-arc enhancement on gadolinium-enhanced T1 (peripheral and septal enhancement around cartilage lobules); features favouring malignancy over enchondroma — intralesional cysts or necrosis, cortical breakthrough, extraosseous soft tissue extension, high signal extending beyond the lesion; the pattern of enhancement does NOT reliably distinguish low-grade chondrosarcoma from enchondroma — this distinction requires combined clinical, radiological, and histological assessment at a specialist cent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chondroma vs Chondrosarcoma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inction between enchondroma and Grade 1 central chondrosarcoma (atypical cartilaginous tumour) is one of the most diagnostically challenging problems in orthopaedic oncology. There is a recognised diagnostic spectrum from `borderline` lesions through to unequivocal malignancy, and histological assessment alone is often insufficient — a multidisciplinary correlation of clinical, radiological, and histological features is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Dom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Chondrosarcoma (AC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(key clinical differentiat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(incidental) or pain only with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aching pain at rest in an adult — most important symptom; pain not explained by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 cm (high risk); size alone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teal scalloping dep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/3 cortica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2/3 cortical thickness — KEY radiographic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on serial 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over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enlargement over ti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lobular lesion; ring-and-arc enhancement; no cysts or necrosis; no cortical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ysts/necrosis; cortical breach; extraosseous extension; spreading signal on T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skeleton (hand) — low risk; long bones — intermedi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/axial skeleton — pelvis, proximal femur, shoulder girdle, ribs — HIGH risk for malign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cicellular hyaline cartilage; chondrocytes in lacunae; minimal atypia; no binucleated cells; no nec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cellular cartilage; mild-to-moderate nuclear atypia; binucleated cells; permeation of pre-existing bone trabeculae; HOWEVER — Grade 1 histology alone cannot distinguish from enchondroma without clinical/imaging corre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2020 classification change: the term `Grade 1 chondrosarcoma` of long bones and the appendicular skeleton has been renamed `atypical cartilaginous tumour (ACT)`; this reflects the fact that these lesions virtually never metastasise from long bone locations and curettage (intralesional) is often adequate treatment; however, Grade 1 chondrosarcoma of the pelvis, axial skeleton, and skull base retains the malignant classification — these DO require wide excision due to local recurrence risk and occasional metastatic potential in thes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&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rinciples: biopsy of cartilage tumours is technically challenging — the cartilage matrix is paucicellular and sampling error is common; biopsy results must ALWAYS be correlated with clinical and imaging findings; an `enchondroma` on biopsy does not exclude chondrosarcoma if the imaging and clinical features are suspicious; the biopsy must be planned with the definitive surgical approach in mind (the biopsy tract must be within the planned resection zone); do NOT biopsy a peripheral osteochondroma cap or an obviously benign lesion — surgical excision is both diagnostic and therapeu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Classification of Tumours of Soft Tissue and Bone. 5th ed. Lyon: IARC Press;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ans HL et al. Prognostic factors in chondrosarcoma of bone. Cancer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vée JV et al. IDH1/IDH2 mutations in chondrosarcomas and enchondromas. J Path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als EL et al. Dedifferentiated central chondrosarcoma. Cance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WB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for the surgical staging of musculoskeletal sarcoma. Clin Orthop Relat Res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irnaerdt MJ et al. Usefulness of radiography in distinguishing between enchondroma and grade 1 chondrosarcoma. AJR Am J Roentgenol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Enchondroma versus chondrosarcoma. Radiographic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primary malignant bone tumor in adults. Occurs age 40–70 yrs; M > F. Common sites: pelvis, femur, shoulder girdle, ribs. Variants: conventional, clear cell, mesenchymal, dedifferentiated. Chemo/RT ineffective except mesenchymal type. Treatment: wide surgical excision.]]>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 is the third most common primary malignant bone tumour after multiple myeloma and osteosarcoma, accounting for approximately 20–27% of all primary bone sarcomas. It is a malignant tumour arising from chondrogenic cells that produces cartilage matrix but not bone. Unlike osteosarcoma and Ewing sarcoma, chondrosarcoma is predominantly a tumour of adult and middle-aged patients, with a peak incidence in the 4th–6th decades. It is characterised by relative resistance to conventional chemotherapy and radiotherapy, making surgery the primary — and often sole — treatment modality. The spectrum of chondrosarcoma ranges from low-grade lesions with indolent behaviour to high-grade tumours with aggressive metastatic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 /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(conventional) — Grade 1, 2,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5% of all chondrosarcoma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pelvis, proximal femur, proximal humerus, ribs, distal femur; de novo or from malignant transformation of 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(atypical cartilaginous tumour/ACT): low cellularity, abundant matrix, no necrosis, few mitoses; Grade 2: moderate cellularity, focal necrosis; Grade 3: high cellularity, marked nuclear atypia, necrosis, mitoses; IDH1/IDH2 mutations in ~55% of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: 10-year OS ~90%; Grade 2: ~60–70%; Grade 3: ~30–40%; metastases rare in Grade 1, common in Grade 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peripheral (from osteochondro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ses in the cartilage cap of an osteochondroma (solitary or HME); pelvis, shoulder girdle, proxim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low-grade (Grade 1–2); enlarging cartilage cap >2 cm in an adult = suspicious; EXT1/EXT2 mutations; treatment — wide excision]]>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lly favourable; lower grade than central; local recurrence after incomplete excision is the mai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differentiated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occurs when a low-grade chondrosarcoma undergoes dedifferentiation to a high-grade non-cartilaginous sarcoma (osteosarcoma, fibrosarcoma, or pleomorphic sarcoma); bimorphic appearance on imaging — low-grade cartilaginous component + high-grade destructive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ly: chondroid calcification (low-grade area) + aggressive lysis/soft tissue mass (dedifferentiated area); on histology: abrupt transition between well-differentiated cartilage and high-grade sarcoma; IDH1/IDH2 and TP53 muta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prognosis — 5-year OS ~10–20%; most patients die of distant metastases; chemotherapy may be used for the high-grade component (as for osteosarcoma/MFH protoco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r cel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 (important — cartilage tumour in the epiphysis); proximal femur, proximal humerus; low-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s with clear cytoplasm (glycogen-rich); may mimic chondroblastoma on histology; epiphyseal location is a clue; low malignant potential; wide excision cu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prognosis if adequately excised; local recurrence after inadequate excision may dedifferent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senchyma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young adults; jaw, ribs, spine; 40% extraosseo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 histology — islands of well-differentiated hyaline cartilage within sheets of small round blue cells (haemangiopericytoma-like pattern); HEY1-NCOA2 gene fusion is diagnostic; CD99 negative; IDH1/IDH2 neg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; late metastases (may occur 20+ years after diagnosis); 5-year OS ~50–60%; chemotherapy used (similar to Ewing/RMS protocol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2026-05-01T20:21:27Z</dcterms:created>
  <dcterms:modified xsi:type="dcterms:W3CDTF">2026-05-01T20:21:27Z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