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675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lavicle Fractures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Frac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undisplaced or minimally displaced midshaft clavicle fractures heal successfully with conservative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rative Management]]></a:t>
            </a:r>
            <a:br/>
            <a:br/>
            <a:br/>
            <a:r>
              <a:rPr lang="en-US" strike="noStrike" sz="1400" spc="0" u="none" cap="none">
                <a:solidFill>
                  <a:srgbClr val="1E293B">
                    <a:alpha val="100000"/>
                  </a:srgbClr>
                </a:solidFill>
                <a:latin typeface="Calibri"/>
              </a:rPr>
              <a:t><![CDATA[Surgical fixation is increasingly recommended for displaced fractures with shortening or comminu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Indi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fixation]]></a:t>
            </a:r>
            <a:br/>
            <a:r>
              <a:rPr lang="en-US" strike="noStrike" sz="1400" spc="0" u="none" cap="none">
                <a:solidFill>
                  <a:srgbClr val="1E293B">
                    <a:alpha val="100000"/>
                  </a:srgbClr>
                </a:solidFill>
                <a:latin typeface="Calibri"/>
              </a:rPr>
              <a:t><![CDATA[Displaced midshaft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a:t>
            </a:r>
            <a:br/>
            <a:r>
              <a:rPr lang="en-US" strike="noStrike" sz="1400" spc="0" u="none" cap="none">
                <a:solidFill>
                  <a:srgbClr val="1E293B">
                    <a:alpha val="100000"/>
                  </a:srgbClr>
                </a:solidFill>
                <a:latin typeface="Calibri"/>
              </a:rPr>
              <a:t><![CDATA[Simple fracture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ok plate]]></a:t>
            </a:r>
            <a:br/>
            <a:r>
              <a:rPr lang="en-US" strike="noStrike" sz="1400" spc="0" u="none" cap="none">
                <a:solidFill>
                  <a:srgbClr val="1E293B">
                    <a:alpha val="100000"/>
                  </a:srgbClr>
                </a:solidFill>
                <a:latin typeface="Calibri"/>
              </a:rPr>
              <a:t><![CDATA[Distal clavicl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Surgery]]></a:t>
            </a:r>
            <a:br/>
            <a:br/>
            <a:br/>
            <a:r>
              <a:rPr lang="en-US" strike="noStrike" sz="1400" spc="0" u="none" cap="none">
                <a:solidFill>
                  <a:srgbClr val="1E293B">
                    <a:alpha val="100000"/>
                  </a:srgbClr>
                </a:solidFill>
                <a:latin typeface="Calibri"/>
              </a:rPr>
              <a:t><![CDATA[Open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comprom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Frac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gnificant dis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rtening greater than 2 c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in ten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oating shoulder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dware irri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Middle third fractures are most comm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rnocleidomastoid elevates medial frag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ight of arm displaces lateral fragment downwar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undisplaced fractures treated conservative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placement greater than 2 cm increases nonun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Clavicle Fractures]]></a:t>
            </a:r>
            <a:br/>
            <a:r>
              <a:rPr lang="en-US" strike="noStrike" sz="1200" spc="0" u="none" cap="none">
                <a:solidFill>
                  <a:srgbClr val="1E293B">
                    <a:alpha val="100000"/>
                  </a:srgbClr>
                </a:solidFill>
                <a:latin typeface="Calibri"/>
              </a:rPr>
              <a:t><![CDATA[AAOS Clinical Guideli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lavicle Fractures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midshaft fractures; assess displacement, shortening, comminution, skin tenting, neurovascular status. Nonoperative for minimally displaced; operative indications include >2 cm shortening, 100% displacement, comminution, open injury, skin compromise, floating shoulder, polytrauma. Fixation options: plate (superior/anteroinferior), intramedullary device; lateral third may need coracoclavicular augmentation. Complications: nonunion, malunion with symptomatic shortening, hardware irritation, pneumothorax (rare).]]>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Frac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Clavicle fractures are among the most common fractures encountered in orthopaedic practice, accounting for approximately 2–5% of all fractures and nearly 35–45% of shoulder girdle injuries. They are particularly common in young active individuals due to sports injuries and road traffic accidents, but also occur in elderly osteoporotic patients following low-energy fal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Frac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lavicle acts as a strut between the sternum and scapula, maintaining shoulder alignment and allowing effective transmission of forces from the upper limb to the axial skeleton. Fractures of the clavicle may disrupt this biomechanical relationship and can lead to shoulder dysfunction if not appropriately manag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Frac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lavicle fractures occur in the middle third due to the bone’s inherent structural weakness at this location, where the curvature changes and ligamentous support is minimal. Advances in fixation techniques have expanded surgical indications in recent years, especially for 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and Biomechanics]]></a:t>
            </a:r>
            <a:br/>
            <a:br/>
            <a:br/>
            <a:r>
              <a:rPr lang="en-US" strike="noStrike" sz="1400" spc="0" u="none" cap="none">
                <a:solidFill>
                  <a:srgbClr val="1E293B">
                    <a:alpha val="100000"/>
                  </a:srgbClr>
                </a:solidFill>
                <a:latin typeface="Calibri"/>
              </a:rPr>
              <a:t><![CDATA[Only bony connection between upper limb and axial skelet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ts as a strut maintaining scapular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Frac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tects neurovascular structures including subclavian vessels and brachial plex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s attachment for multiple musc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le attachments significantly influence fracture displacement. The sternocleidomastoid muscle pulls the medial fragment superiorly, while the weight of the arm and pectoralis major pull the lateral fragment inferiorly and medi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br/>
            <a:r>
              <a:rPr lang="en-US" strike="noStrike" sz="1400" spc="0" u="none" cap="none">
                <a:solidFill>
                  <a:srgbClr val="1E293B">
                    <a:alpha val="100000"/>
                  </a:srgbClr>
                </a:solidFill>
                <a:latin typeface="Calibri"/>
              </a:rPr>
              <a:t><![CDATA[2–5% of al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5–45% of shoulder girdl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in young mal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Frac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modal age distribu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Group]]></a:t>
            </a:r>
            <a:br/>
            <a:r>
              <a:rPr lang="en-US" strike="noStrike" sz="1400" spc="0" u="none" cap="none">
                <a:solidFill>
                  <a:srgbClr val="1E293B">
                    <a:alpha val="100000"/>
                  </a:srgbClr>
                </a:solidFill>
                <a:latin typeface="Calibri"/>
              </a:rPr>
              <a:t><![CDATA[Common Ca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 adults]]></a:t>
            </a:r>
            <a:br/>
            <a:r>
              <a:rPr lang="en-US" strike="noStrike" sz="1400" spc="0" u="none" cap="none">
                <a:solidFill>
                  <a:srgbClr val="1E293B">
                    <a:alpha val="100000"/>
                  </a:srgbClr>
                </a:solidFill>
                <a:latin typeface="Calibri"/>
              </a:rPr>
              <a:t><![CDATA[Sports injuries, road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ildren]]></a:t>
            </a:r>
            <a:br/>
            <a:r>
              <a:rPr lang="en-US" strike="noStrike" sz="1400" spc="0" u="none" cap="none">
                <a:solidFill>
                  <a:srgbClr val="1E293B">
                    <a:alpha val="100000"/>
                  </a:srgbClr>
                </a:solidFill>
                <a:latin typeface="Calibri"/>
              </a:rPr>
              <a:t><![CDATA[Falls during pla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derly]]></a:t>
            </a:r>
            <a:br/>
            <a:r>
              <a:rPr lang="en-US" strike="noStrike" sz="1400" spc="0" u="none" cap="none">
                <a:solidFill>
                  <a:srgbClr val="1E293B">
                    <a:alpha val="100000"/>
                  </a:srgbClr>
                </a:solidFill>
                <a:latin typeface="Calibri"/>
              </a:rPr>
              <a:t><![CDATA[Low energy fal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r>
              <a:rPr lang="en-US" strike="noStrike" sz="1400" spc="0" u="none" cap="none">
                <a:solidFill>
                  <a:srgbClr val="1E293B">
                    <a:alpha val="100000"/>
                  </a:srgbClr>
                </a:solidFill>
                <a:latin typeface="Calibri"/>
              </a:rPr>
              <a:t><![CDATA[Clavicle fractures are classified based on anatomical location and fracture patt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Incide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up I]]></a:t>
            </a:r>
            <a:br/>
            <a:r>
              <a:rPr lang="en-US" strike="noStrike" sz="1400" spc="0" u="none" cap="none">
                <a:solidFill>
                  <a:srgbClr val="1E293B">
                    <a:alpha val="100000"/>
                  </a:srgbClr>
                </a:solidFill>
                <a:latin typeface="Calibri"/>
              </a:rPr>
              <a:t><![CDATA[Middle third fractures]]></a:t>
            </a:r>
            <a:br/>
            <a:r>
              <a:rPr lang="en-US" strike="noStrike" sz="1400" spc="0" u="none" cap="none">
                <a:solidFill>
                  <a:srgbClr val="1E293B">
                    <a:alpha val="100000"/>
                  </a:srgbClr>
                </a:solidFill>
                <a:latin typeface="Calibri"/>
              </a:rPr>
              <a:t><![CDATA[~8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up II]]></a:t>
            </a:r>
            <a:br/>
            <a:r>
              <a:rPr lang="en-US" strike="noStrike" sz="1400" spc="0" u="none" cap="none">
                <a:solidFill>
                  <a:srgbClr val="1E293B">
                    <a:alpha val="100000"/>
                  </a:srgbClr>
                </a:solidFill>
                <a:latin typeface="Calibri"/>
              </a:rPr>
              <a:t><![CDATA[Distal third fractures]]></a:t>
            </a:r>
            <a:br/>
            <a:r>
              <a:rPr lang="en-US" strike="noStrike" sz="1400" spc="0" u="none" cap="none">
                <a:solidFill>
                  <a:srgbClr val="1E293B">
                    <a:alpha val="100000"/>
                  </a:srgbClr>
                </a:solidFill>
                <a:latin typeface="Calibri"/>
              </a:rPr>
              <a:t><![CDATA[~15%]]></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up III]]></a:t>
            </a:r>
            <a:br/>
            <a:r>
              <a:rPr lang="en-US" strike="noStrike" sz="1400" spc="0" u="none" cap="none">
                <a:solidFill>
                  <a:srgbClr val="1E293B">
                    <a:alpha val="100000"/>
                  </a:srgbClr>
                </a:solidFill>
                <a:latin typeface="Calibri"/>
              </a:rPr>
              <a:t><![CDATA[Medial third fractures]]></a:t>
            </a:r>
            <a:br/>
            <a:r>
              <a:rPr lang="en-US" strike="noStrike" sz="1400" spc="0" u="none" cap="none">
                <a:solidFill>
                  <a:srgbClr val="1E293B">
                    <a:alpha val="100000"/>
                  </a:srgbClr>
                </a:solidFill>
                <a:latin typeface="Calibri"/>
              </a:rPr>
              <a:t><![CDATA[~5%]]></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Frac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clavicle fractures are further classified using the Neer classification, which depends on the integrity of the coracoclavicular liga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Pain and swelling over clavi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sible deformity or ste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ooping of affected should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d shoulder mo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along clavi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atient often supports the affected arm with the opposite hand. Skin tenting may be present in significantly displac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Frac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X-ray clavicle with AP vie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5° cephalic tilt vie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in complex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s help determine fracture location, displacement, comminution, and short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Principles]]></a:t>
            </a:r>
            <a:br/>
            <a:br/>
            <a:br/>
            <a:r>
              <a:rPr lang="en-US" strike="noStrike" sz="1400" spc="0" u="none" cap="none">
                <a:solidFill>
                  <a:srgbClr val="1E293B">
                    <a:alpha val="100000"/>
                  </a:srgbClr>
                </a:solidFill>
                <a:latin typeface="Calibri"/>
              </a:rPr>
              <a:t><![CDATA[Management depends on fracture location, displacement, patient activity level, and presence of compli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br/>
            <a:r>
              <a:rPr lang="en-US" strike="noStrike" sz="1400" spc="0" u="none" cap="none">
                <a:solidFill>
                  <a:srgbClr val="1E293B">
                    <a:alpha val="100000"/>
                  </a:srgbClr>
                </a:solidFill>
                <a:latin typeface="Calibri"/>
              </a:rPr>
              <a:t><![CDATA[Sling im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gure of eight bandage (less commonly us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lges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pendulum exerci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6">
  <a:themeElements>
    <a:clrScheme name="Theme8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2026-05-03T09:28:05Z</dcterms:created>
  <dcterms:modified xsi:type="dcterms:W3CDTF">2026-05-03T09:28:05Z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