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363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lubfoot — Ponseti Techniqu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3 — Equinus: corrected last after achieving 70° of external rotation; dorsiflexion attempted — if <10–15° achieved, Achilles tenotomy perform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sts applied weekly (or bi-weekly in older infants); long leg cast in 90° knee flexion prevents cast slippage; average 5–6 casts required (range 4–8)]]></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alar head is the fulcrum: counter-pressure is applied over the lateral talar head during abduction — never over the calcaneocuboid joint (will cause bean-shaped foot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st Number]]></a:t>
            </a:r>
            <a:br/>
            <a:r>
              <a:rPr lang="en-US" strike="noStrike" sz="1400" spc="0" u="none" cap="none">
                <a:solidFill>
                  <a:srgbClr val="1E293B">
                    <a:alpha val="100000"/>
                  </a:srgbClr>
                </a:solidFill>
                <a:latin typeface="Calibri"/>
              </a:rPr>
              <a:t><![CDATA[Goal]]></a:t>
            </a:r>
            <a:br/>
            <a:r>
              <a:rPr lang="en-US" strike="noStrike" sz="1400" spc="0" u="none" cap="none">
                <a:solidFill>
                  <a:srgbClr val="1E293B">
                    <a:alpha val="100000"/>
                  </a:srgbClr>
                </a:solidFill>
                <a:latin typeface="Calibri"/>
              </a:rPr>
              <a:t><![CDATA[Pos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Correct cavus; align forefoot with hindfoot]]></a:t>
            </a:r>
            <a:br/>
            <a:r>
              <a:rPr lang="en-US" strike="noStrike" sz="1400" spc="0" u="none" cap="none">
                <a:solidFill>
                  <a:srgbClr val="1E293B">
                    <a:alpha val="100000"/>
                  </a:srgbClr>
                </a:solidFill>
                <a:latin typeface="Calibri"/>
              </a:rPr>
              <a:t><![CDATA[Forefoot supinated; slight external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4]]></a:t>
            </a:r>
            <a:br/>
            <a:r>
              <a:rPr lang="en-US" strike="noStrike" sz="1400" spc="0" u="none" cap="none">
                <a:solidFill>
                  <a:srgbClr val="1E293B">
                    <a:alpha val="100000"/>
                  </a:srgbClr>
                </a:solidFill>
                <a:latin typeface="Calibri"/>
              </a:rPr>
              <a:t><![CDATA[Progressively abduct foot; correct varus]]></a:t>
            </a:r>
            <a:br/>
            <a:r>
              <a:rPr lang="en-US" strike="noStrike" sz="1400" spc="0" u="none" cap="none">
                <a:solidFill>
                  <a:srgbClr val="1E293B">
                    <a:alpha val="100000"/>
                  </a:srgbClr>
                </a:solidFill>
                <a:latin typeface="Calibri"/>
              </a:rPr>
              <a:t><![CDATA[Increasing external rotation (10–20° incre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nal cast]]></a:t>
            </a:r>
            <a:br/>
            <a:r>
              <a:rPr lang="en-US" strike="noStrike" sz="1400" spc="0" u="none" cap="none">
                <a:solidFill>
                  <a:srgbClr val="1E293B">
                    <a:alpha val="100000"/>
                  </a:srgbClr>
                </a:solidFill>
                <a:latin typeface="Calibri"/>
              </a:rPr>
              <a:t><![CDATA[Correct equinus after tenotomy]]></a:t>
            </a:r>
            <a:br/>
            <a:r>
              <a:rPr lang="en-US" strike="noStrike" sz="1400" spc="0" u="none" cap="none">
                <a:solidFill>
                  <a:srgbClr val="1E293B">
                    <a:alpha val="100000"/>
                  </a:srgbClr>
                </a:solidFill>
                <a:latin typeface="Calibri"/>
              </a:rPr>
              <a:t><![CDATA[70° external rotation; 15° dorsiflexion; 3 weeks post-ten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hilles Tenotomy]]></a:t>
            </a:r>
            <a:br/>
            <a:br/>
            <a:r>
              <a:rPr lang="en-US" strike="noStrike" sz="1400" spc="0" u="none" cap="none">
                <a:solidFill>
                  <a:srgbClr val="1E293B">
                    <a:alpha val="100000"/>
                  </a:srgbClr>
                </a:solidFill>
                <a:latin typeface="Calibri"/>
              </a:rPr>
              <a:t><![CDATA[Required in approximately 80–90% of idiopathic clubfeet — the Achilles tendon is the primary restraint to dorsiflexion after other deformities are corr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formed percutaneously under local anaesthesia in clinic or under general anaesthesia in theatre depending on age and p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 medial or lateral approach at the tendon insertion; tenotome passed deep to tendon; complete division confirmed by sudden release and palpabl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enotomy: final cast applied immediately in maximum dorsiflexion (15°) and 70° external rotation; maintained for 3 weeks while tendon regene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incomplete tenotomy (most common), neurovascular injury (sural nerve, posterior tibial artery), skin injury — all rare in experienced han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on regenerates completely within 3 weeks — this is the biological basis for the 3-week final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Abduction Bracing (FAB) — Maintenance Phase]]></a:t>
            </a:r>
            <a:br/>
            <a:br/>
            <a:r>
              <a:rPr lang="en-US" strike="noStrike" sz="1400" spc="0" u="none" cap="none">
                <a:solidFill>
                  <a:srgbClr val="1E293B">
                    <a:alpha val="100000"/>
                  </a:srgbClr>
                </a:solidFill>
                <a:latin typeface="Calibri"/>
              </a:rPr>
              <a:t><![CDATA[Bracing after Ponseti casting is the most critical phase for long-term success. Recurrence is almost entirely due to non-compliance with bracing. This must be clearly communicated to parents at the outs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is Browne bar with open-toe boots: feet set at 60–70° external rotation on affected side; 45° on normal side (bilateral: both at 70°); bar width = shoulder wid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ing protocol: 23 hours/day for first 3 months, then nights and naps until age 4–5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rate with good compliance: approximately 5–10%; with poor compliance: up to 8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ental education is paramount — compliance is the single most modifiable determinant of outc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reasons for brace failure: skin irritation, improper fitting, parental fatigue — regular clinic review and support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 Management]]></a:t>
            </a:r>
            <a:br/>
            <a:br/>
            <a:r>
              <a:rPr lang="en-US" strike="noStrike" sz="1400" spc="0" u="none" cap="none">
                <a:solidFill>
                  <a:srgbClr val="1E293B">
                    <a:alpha val="100000"/>
                  </a:srgbClr>
                </a:solidFill>
                <a:latin typeface="Calibri"/>
              </a:rPr>
              <a:t><![CDATA[Recurrence most commonly presents as dynamic supination during gait — caused by tibialis anterior overactivity relative to peronea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 tendon transfer (TATT): transfer to the third cuneiform (lateral transfer) — indicated for dynamic supination after skeletal maturity or walking age; corrects muscle imbalance; prevents relapse without needing repeat casting in older childr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TT indication: child walking age or older (typically >2.5 years); dynamic supination confirmed; Pirani score relapse after initially successful Ponseti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at Ponseti casting: effective for recurrence in children under 2.5 years — regain correction then reapply bracing protocol rigor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tibial tendon: can also contribute to recurrence — occasionally transferred anteriorly in resistan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onseti IV. Congenital Clubfoot: Fundamentals of Treatment. Oxford University Press, 1996.]]></a:t>
            </a:r>
            <a:br/>
            <a:r>
              <a:rPr lang="en-US" strike="noStrike" sz="1200" spc="0" u="none" cap="none">
                <a:solidFill>
                  <a:srgbClr val="1E293B">
                    <a:alpha val="100000"/>
                  </a:srgbClr>
                </a:solidFill>
                <a:latin typeface="Calibri"/>
              </a:rPr>
              <a:t><![CDATA[Pirani S et al. A reliable early prognostic indicator of clubfoot treatment outcome. J Pediatr Orthop. 2008.]]></a:t>
            </a:r>
            <a:br/>
            <a:r>
              <a:rPr lang="en-US" strike="noStrike" sz="1200" spc="0" u="none" cap="none">
                <a:solidFill>
                  <a:srgbClr val="1E293B">
                    <a:alpha val="100000"/>
                  </a:srgbClr>
                </a:solidFill>
                <a:latin typeface="Calibri"/>
              </a:rPr>
              <a:t><![CDATA[Dobbs MB, Gurnett CA. Update on clubfoot: etiology and treatment. Clin Orthop Relat Res. 2009;467(5):1146–1153.]]></a:t>
            </a:r>
            <a:br/>
            <a:r>
              <a:rPr lang="en-US" strike="noStrike" sz="1200" spc="0" u="none" cap="none">
                <a:solidFill>
                  <a:srgbClr val="1E293B">
                    <a:alpha val="100000"/>
                  </a:srgbClr>
                </a:solidFill>
                <a:latin typeface="Calibri"/>
              </a:rPr>
              <a:t><![CDATA[Morcuende JA et al. Radical reduction in the rate of extensive corrective surgery for clubfoot using the Ponseti method. Pediatrics. 2004;113(2):376–380.]]></a:t>
            </a:r>
            <a:br/>
            <a:r>
              <a:rPr lang="en-US" strike="noStrike" sz="1200" spc="0" u="none" cap="none">
                <a:solidFill>
                  <a:srgbClr val="1E293B">
                    <a:alpha val="100000"/>
                  </a:srgbClr>
                </a:solidFill>
                <a:latin typeface="Calibri"/>
              </a:rPr>
              <a:t><![CDATA[Herzenberg JE et al. Ponseti versus traditional methods of casting for idiopathic clubfoot. J Pediatr Orthop. 2002.]]></a:t>
            </a:r>
            <a:br/>
            <a:r>
              <a:rPr lang="en-US" strike="noStrike" sz="1200" spc="0" u="none" cap="none">
                <a:solidFill>
                  <a:srgbClr val="1E293B">
                    <a:alpha val="100000"/>
                  </a:srgbClr>
                </a:solidFill>
                <a:latin typeface="Calibri"/>
              </a:rPr>
              <a:t><![CDATA[Abdelgawad AA et al. Treatment of idiopathic clubfoot using the Ponseti method: minimum 2-year follow-up. J Pediatr Orthop B. 2007.]]></a:t>
            </a:r>
            <a:br/>
            <a:r>
              <a:rPr lang="en-US" strike="noStrike" sz="1200" spc="0" u="none" cap="none">
                <a:solidFill>
                  <a:srgbClr val="1E293B">
                    <a:alpha val="100000"/>
                  </a:srgbClr>
                </a:solidFill>
                <a:latin typeface="Calibri"/>
              </a:rPr>
              <a:t><![CDATA[Beaty JH, Kasser JR. Rockw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rrect deformities in **CAVE** order: **C**avus → **A**dductus → **V**arus → **E**quinus. Use **Ponseti casting** with abduction and supination around talar head; avoid pronation/forceful correction. Most require **percutaneous Achilles tenotomy** before final cast. Maintain with **foot abduction brace (FAB)** 23 h/day initially, then during sleep until 4–5 yrs to prevent relapse. Atypical/complex clubfoot needs modified slower casts; beware dorsal creases and short fore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lubfoot — Ponseti Techniqu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Congenital talipes equinovarus (CTEV), commonly known as clubfoot, is one of the most common congenital musculoskeletal deformities. It is characterised by a rigid, complex three-dimensional foot deformity present at birth. The Ponseti technique has revolutionised its management and is now the universally accepted gold standard treatment worldwide, replacing extensive surgical releases that were associated with high rates of stiffness, pain, and long-term dys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 in 1000 live births; bilateral in 50%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e:female ratio: 2: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multifactorial — genetic predisposition (10–25% family history), intrauterine positioning, neuromuscular abnormalities; true idiopathic CTEV most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conditions: spina bifida, arthrogryposis, myelomeningocele — these syndromic/neurogenic clubfeet are more resistant to treatment and have higher recurrence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without treatment: severe functional disability — unable to bear weight normally on plantigrade foot; lifelong gait impair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rani score: most widely used clinical scoring system — grades severity 0–6 (hind foot and mid foot subscores of 0–3 each); guides treatment and predicts number of cast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eformity — Components & Pathoanatomy]]></a:t>
            </a:r>
            <a:br/>
            <a:br/>
            <a:r>
              <a:rPr lang="en-US" strike="noStrike" sz="1400" spc="0" u="none" cap="none">
                <a:solidFill>
                  <a:srgbClr val="1E293B">
                    <a:alpha val="100000"/>
                  </a:srgbClr>
                </a:solidFill>
                <a:latin typeface="Calibri"/>
              </a:rPr>
              <a:t><![CDATA[Clubfoot is a complex three-dimensional deformity involving the entire foot and lower leg. Understanding each component and its correction sequence is fundamental to the Ponseti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nemonic CAVE — the four components of clubfoot: Cavus, Adductus, Varus, Equin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vus: high medial arch; pronation of the forefoot relative to hindfoot — corrected first by supinating the forefoot to align with hin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us: metatarsal adduction; medial deviation of forefoot — corrected by abducting the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 heel varus (inverted subtalar joint); corrected simultaneously with adduc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quinus: fixed plantar flexion at ankle; corrected last — most resistant; requires Achilles tenotomy in majority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alus is the key deformed bone — medially and plantarward displaced; navicular displaces medially onto talar neck; calcaneum internally rotated and in va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 deformities are centred on the talonavicular joint — correction of this joint unlocks the entire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nseti Technique — Principles & Casting]]></a:t>
            </a:r>
            <a:br/>
            <a:br/>
            <a:r>
              <a:rPr lang="en-US" strike="noStrike" sz="1400" spc="0" u="none" cap="none">
                <a:solidFill>
                  <a:srgbClr val="1E293B">
                    <a:alpha val="100000"/>
                  </a:srgbClr>
                </a:solidFill>
                <a:latin typeface="Calibri"/>
              </a:rPr>
              <a:t><![CDATA[The Ponseti method exploits the remarkable plasticity of neonatal connective tissue. Serial manipulation and casting gradually corrects the deformity in a specific sequence. Treatment should begin as early as possible — ideally within the first week of lif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Sequ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rder: Cavus → Adductus + Varus → Equinus (l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1 — Cavus correction: supinate the forefoot to align it with the hindfoot; do NOT pronate — this worsens the deformity by locking the calcaneum under the ta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2 — Adductus and Varus: abduct the foot externally with the thumb over the lateral talar head as a fulcrum; calcaneum abducts beneath the talus; foot moves toward extern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2026-06-16T05:22:44Z</dcterms:created>
  <dcterms:modified xsi:type="dcterms:W3CDTF">2026-06-16T05:22:44Z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