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0099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mpartment Syndrome — Pressure Criteri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pulses may remain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Pressure Criteria]]></a:t>
            </a:r>
            <a:br/>
            <a:br/>
            <a:br/>
            <a:br/>
            <a:br/>
            <a:r>
              <a:rPr lang="en-US" strike="noStrike" sz="1400" spc="0" u="none" cap="none">
                <a:solidFill>
                  <a:srgbClr val="1E293B">
                    <a:alpha val="100000"/>
                  </a:srgbClr>
                </a:solidFill>
                <a:latin typeface="Calibri"/>
              </a:rPr>
              <a:t><![CDATA[Pressure]]></a:t>
            </a:r>
            <a:br/>
            <a:r>
              <a:rPr lang="en-US" strike="noStrike" sz="1400" spc="0" u="none" cap="none">
                <a:solidFill>
                  <a:srgbClr val="1E293B">
                    <a:alpha val="100000"/>
                  </a:srgbClr>
                </a:solidFill>
                <a:latin typeface="Calibri"/>
              </a:rPr>
              <a:t><![CDATA[Interpre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0 to 10 mmHg]]></a:t>
            </a:r>
            <a:br/>
            <a:r>
              <a:rPr lang="en-US" strike="noStrike" sz="1400" spc="0" u="none" cap="none">
                <a:solidFill>
                  <a:srgbClr val="1E293B">
                    <a:alpha val="100000"/>
                  </a:srgbClr>
                </a:solidFill>
                <a:latin typeface="Calibri"/>
              </a:rPr>
              <a:t><![CDATA[Normal compartment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ater than 30 mmHg]]></a:t>
            </a:r>
            <a:br/>
            <a:r>
              <a:rPr lang="en-US" strike="noStrike" sz="1400" spc="0" u="none" cap="none">
                <a:solidFill>
                  <a:srgbClr val="1E293B">
                    <a:alpha val="100000"/>
                  </a:srgbClr>
                </a:solidFill>
                <a:latin typeface="Calibri"/>
              </a:rPr>
              <a:t><![CDATA[Indication for fasci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a pressure less than or equal to 30 mmHg]]></a:t>
            </a:r>
            <a:br/>
            <a:r>
              <a:rPr lang="en-US" strike="noStrike" sz="1400" spc="0" u="none" cap="none">
                <a:solidFill>
                  <a:srgbClr val="1E293B">
                    <a:alpha val="100000"/>
                  </a:srgbClr>
                </a:solidFill>
                <a:latin typeface="Calibri"/>
              </a:rPr>
              <a:t><![CDATA[Critical perfusion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a pressure equals diastolic blood pressure minus compartment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Most common fracture causing compartment syndrome is tibial shaft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iest clinical sign is pain on passive stret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pulses may still be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a pressure less than or equal to 30 mmHg suggests 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treatment is emergent fasci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atsen FA Compartmental Syndromes New England Journal of Medicine]]></a:t>
            </a:r>
            <a:br/>
            <a:r>
              <a:rPr lang="en-US" strike="noStrike" sz="1200" spc="0" u="none" cap="none">
                <a:solidFill>
                  <a:srgbClr val="1E293B">
                    <a:alpha val="100000"/>
                  </a:srgbClr>
                </a:solidFill>
                <a:latin typeface="Calibri"/>
              </a:rPr>
              <a:t><![CDATA[McQueen MM Compartment Monitoring in Tibial Fractures Journal of Bone and Joint Surgery]]></a:t>
            </a:r>
            <a:br/>
            <a:r>
              <a:rPr lang="en-US" strike="noStrike" sz="1200" spc="0" u="none" cap="none">
                <a:solidFill>
                  <a:srgbClr val="1E293B">
                    <a:alpha val="100000"/>
                  </a:srgbClr>
                </a:solidFill>
                <a:latin typeface="Calibri"/>
              </a:rPr>
              <a:t><![CDATA[Rockwood and Green Fractures in Adults Ninth Edition]]></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Compartment Syndrome Top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mpartment Syndrome — Pressure Criteri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bsolute CP >30 mmHg indicates fasciotomy. ΔP = DBP – CP; 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r>
              <a:rPr lang="en-US" strike="noStrike" sz="1400" spc="0" u="none" cap="none">
                <a:solidFill>
                  <a:srgbClr val="1E293B">
                    <a:alpha val="100000"/>
                  </a:srgbClr>
                </a:solidFill>
                <a:latin typeface="Calibri"/>
              </a:rPr>
              <a:t><![CDATA[Compartment syndrome is a limb threatening condition caused by increased pressure within a closed fascial compartment leading to impaired tissue perfusion. When intracompartmental pressure rises beyond capillary perfusion pressure, circulation to muscles and nerves becomes compromised. If untreated this results in ischemia, tissue necrosis, permanent functional deficit and sometimes limb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ndition is considered a true orthopaedic emergency because irreversible muscle and nerve damage can occur within a few hours. Early recognition and urgent decompression are essential to prevent permanent dis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 most commonly occurs after trauma particularly fractures of long bones. The tibial shaft fracture is the most frequently associated injury. However the syndrome may also occur after soft tissue injury, burns, reperfusion injury following vascular repair or external compression from casts and band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y anatomical compartment surrounded by non compliant fascia can develop this syndrome. The most commonly involved anatomical sites include the leg, forearm, thigh, foot, hand and gluteal reg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evant Anatomy]]></a:t>
            </a:r>
            <a:br/>
            <a:br/>
            <a:r>
              <a:rPr lang="en-US" strike="noStrike" sz="1400" spc="0" u="none" cap="none">
                <a:solidFill>
                  <a:srgbClr val="1E293B">
                    <a:alpha val="100000"/>
                  </a:srgbClr>
                </a:solidFill>
                <a:latin typeface="Calibri"/>
              </a:rPr>
              <a:t><![CDATA[Compartments consist of groups of muscles, nerves and vessels surrounded by inelastic fascia. Because the fascia has minimal capacity to expand any increase in volume inside the compartment leads to a rapid increase in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Com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a:t>
            </a:r>
            <a:br/>
            <a:r>
              <a:rPr lang="en-US" strike="noStrike" sz="1400" spc="0" u="none" cap="none">
                <a:solidFill>
                  <a:srgbClr val="1E293B">
                    <a:alpha val="100000"/>
                  </a:srgbClr>
                </a:solidFill>
                <a:latin typeface="Calibri"/>
              </a:rPr>
              <a:t><![CDATA[Muscles]]></a:t>
            </a:r>
            <a:br/>
            <a:r>
              <a:rPr lang="en-US" strike="noStrike" sz="1400" spc="0" u="none" cap="none">
                <a:solidFill>
                  <a:srgbClr val="1E293B">
                    <a:alpha val="100000"/>
                  </a:srgbClr>
                </a:solidFill>
                <a:latin typeface="Calibri"/>
              </a:rPr>
              <a:t><![CDATA[Nerve]]></a:t>
            </a:r>
            <a:br/>
            <a:r>
              <a:rPr lang="en-US" strike="noStrike" sz="1400" spc="0" u="none" cap="none">
                <a:solidFill>
                  <a:srgbClr val="1E293B">
                    <a:alpha val="100000"/>
                  </a:srgbClr>
                </a:solidFill>
                <a:latin typeface="Calibri"/>
              </a:rPr>
              <a:t><![CDATA[Primary 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a:t>
            </a:r>
            <a:br/>
            <a:r>
              <a:rPr lang="en-US" strike="noStrike" sz="1400" spc="0" u="none" cap="none">
                <a:solidFill>
                  <a:srgbClr val="1E293B">
                    <a:alpha val="100000"/>
                  </a:srgbClr>
                </a:solidFill>
                <a:latin typeface="Calibri"/>
              </a:rPr>
              <a:t><![CDATA[Tibialis anterior, EHL, EDL]]></a:t>
            </a:r>
            <a:br/>
            <a:r>
              <a:rPr lang="en-US" strike="noStrike" sz="1400" spc="0" u="none" cap="none">
                <a:solidFill>
                  <a:srgbClr val="1E293B">
                    <a:alpha val="100000"/>
                  </a:srgbClr>
                </a:solidFill>
                <a:latin typeface="Calibri"/>
              </a:rPr>
              <a:t><![CDATA[Deep peroneal nerve]]></a:t>
            </a:r>
            <a:br/>
            <a:r>
              <a:rPr lang="en-US" strike="noStrike" sz="1400" spc="0" u="none" cap="none">
                <a:solidFill>
                  <a:srgbClr val="1E293B">
                    <a:alpha val="100000"/>
                  </a:srgbClr>
                </a:solidFill>
                <a:latin typeface="Calibri"/>
              </a:rPr>
              <a:t><![CDATA[Dorsi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a:t>
            </a:r>
            <a:br/>
            <a:r>
              <a:rPr lang="en-US" strike="noStrike" sz="1400" spc="0" u="none" cap="none">
                <a:solidFill>
                  <a:srgbClr val="1E293B">
                    <a:alpha val="100000"/>
                  </a:srgbClr>
                </a:solidFill>
                <a:latin typeface="Calibri"/>
              </a:rPr>
              <a:t><![CDATA[Peroneus longus, brevis]]></a:t>
            </a:r>
            <a:br/>
            <a:r>
              <a:rPr lang="en-US" strike="noStrike" sz="1400" spc="0" u="none" cap="none">
                <a:solidFill>
                  <a:srgbClr val="1E293B">
                    <a:alpha val="100000"/>
                  </a:srgbClr>
                </a:solidFill>
                <a:latin typeface="Calibri"/>
              </a:rPr>
              <a:t><![CDATA[Superficial peroneal nerve]]></a:t>
            </a:r>
            <a:br/>
            <a:r>
              <a:rPr lang="en-US" strike="noStrike" sz="1400" spc="0" u="none" cap="none">
                <a:solidFill>
                  <a:srgbClr val="1E293B">
                    <a:alpha val="100000"/>
                  </a:srgbClr>
                </a:solidFill>
                <a:latin typeface="Calibri"/>
              </a:rPr>
              <a:t><![CDATA[Foot ever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ficial posterior]]></a:t>
            </a:r>
            <a:br/>
            <a:r>
              <a:rPr lang="en-US" strike="noStrike" sz="1400" spc="0" u="none" cap="none">
                <a:solidFill>
                  <a:srgbClr val="1E293B">
                    <a:alpha val="100000"/>
                  </a:srgbClr>
                </a:solidFill>
                <a:latin typeface="Calibri"/>
              </a:rPr>
              <a:t><![CDATA[Gastrocnemius, soleus]]></a:t>
            </a:r>
            <a:br/>
            <a:r>
              <a:rPr lang="en-US" strike="noStrike" sz="1400" spc="0" u="none" cap="none">
                <a:solidFill>
                  <a:srgbClr val="1E293B">
                    <a:alpha val="100000"/>
                  </a:srgbClr>
                </a:solidFill>
                <a:latin typeface="Calibri"/>
              </a:rPr>
              <a:t><![CDATA[Tibial nerve]]></a:t>
            </a:r>
            <a:br/>
            <a:r>
              <a:rPr lang="en-US" strike="noStrike" sz="1400" spc="0" u="none" cap="none">
                <a:solidFill>
                  <a:srgbClr val="1E293B">
                    <a:alpha val="100000"/>
                  </a:srgbClr>
                </a:solidFill>
                <a:latin typeface="Calibri"/>
              </a:rPr>
              <a:t><![CDATA[Plantar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posterior]]></a:t>
            </a:r>
            <a:br/>
            <a:r>
              <a:rPr lang="en-US" strike="noStrike" sz="1400" spc="0" u="none" cap="none">
                <a:solidFill>
                  <a:srgbClr val="1E293B">
                    <a:alpha val="100000"/>
                  </a:srgbClr>
                </a:solidFill>
                <a:latin typeface="Calibri"/>
              </a:rPr>
              <a:t><![CDATA[Tibialis posterior, FDL, FHL]]></a:t>
            </a:r>
            <a:br/>
            <a:r>
              <a:rPr lang="en-US" strike="noStrike" sz="1400" spc="0" u="none" cap="none">
                <a:solidFill>
                  <a:srgbClr val="1E293B">
                    <a:alpha val="100000"/>
                  </a:srgbClr>
                </a:solidFill>
                <a:latin typeface="Calibri"/>
              </a:rPr>
              <a:t><![CDATA[Tibial nerve]]></a:t>
            </a:r>
            <a:br/>
            <a:r>
              <a:rPr lang="en-US" strike="noStrike" sz="1400" spc="0" u="none" cap="none">
                <a:solidFill>
                  <a:srgbClr val="1E293B">
                    <a:alpha val="100000"/>
                  </a:srgbClr>
                </a:solidFill>
                <a:latin typeface="Calibri"/>
              </a:rPr>
              <a:t><![CDATA[Toe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r>
              <a:rPr lang="en-US" strike="noStrike" sz="1400" spc="0" u="none" cap="none">
                <a:solidFill>
                  <a:srgbClr val="1E293B">
                    <a:alpha val="100000"/>
                  </a:srgbClr>
                </a:solidFill>
                <a:latin typeface="Calibri"/>
              </a:rPr>
              <a:t><![CDATA[Compartment syndrome develops when intracompartmental pressure increases to a level that exceeds capillary perfusion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 in compartment volume due to swelling or blee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gid fascia prevents expa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compartmental pressure ri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nous outflow obstruction occ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pillary perfusion decre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ssue ischemia develo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ssue]]></a:t>
            </a:r>
            <a:br/>
            <a:r>
              <a:rPr lang="en-US" strike="noStrike" sz="1400" spc="0" u="none" cap="none">
                <a:solidFill>
                  <a:srgbClr val="1E293B">
                    <a:alpha val="100000"/>
                  </a:srgbClr>
                </a:solidFill>
                <a:latin typeface="Calibri"/>
              </a:rPr>
              <a:t><![CDATA[Time to irreversible dam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a:t>
            </a:r>
            <a:br/>
            <a:r>
              <a:rPr lang="en-US" strike="noStrike" sz="1400" spc="0" u="none" cap="none">
                <a:solidFill>
                  <a:srgbClr val="1E293B">
                    <a:alpha val="100000"/>
                  </a:srgbClr>
                </a:solidFill>
                <a:latin typeface="Calibri"/>
              </a:rPr>
              <a:t><![CDATA[Approximately 4 to 6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a:t>
            </a:r>
            <a:br/>
            <a:r>
              <a:rPr lang="en-US" strike="noStrike" sz="1400" spc="0" u="none" cap="none">
                <a:solidFill>
                  <a:srgbClr val="1E293B">
                    <a:alpha val="100000"/>
                  </a:srgbClr>
                </a:solidFill>
                <a:latin typeface="Calibri"/>
              </a:rPr>
              <a:t><![CDATA[Approximately 6 to 8 h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Pressure Criter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r>
              <a:rPr lang="en-US" strike="noStrike" sz="1400" spc="0" u="none" cap="none">
                <a:solidFill>
                  <a:srgbClr val="1E293B">
                    <a:alpha val="100000"/>
                  </a:srgbClr>
                </a:solidFill>
                <a:latin typeface="Calibri"/>
              </a:rPr>
              <a:t><![CDATA[Diagnosis of compartment syndrome is primarily clinical. The classic teaching describes six cardinal sig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gn]]></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a:t>
            </a:r>
            <a:br/>
            <a:r>
              <a:rPr lang="en-US" strike="noStrike" sz="1400" spc="0" u="none" cap="none">
                <a:solidFill>
                  <a:srgbClr val="1E293B">
                    <a:alpha val="100000"/>
                  </a:srgbClr>
                </a:solidFill>
                <a:latin typeface="Calibri"/>
              </a:rPr>
              <a:t><![CDATA[Pain out of proportion to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with passive stretch]]></a:t>
            </a:r>
            <a:br/>
            <a:r>
              <a:rPr lang="en-US" strike="noStrike" sz="1400" spc="0" u="none" cap="none">
                <a:solidFill>
                  <a:srgbClr val="1E293B">
                    <a:alpha val="100000"/>
                  </a:srgbClr>
                </a:solidFill>
                <a:latin typeface="Calibri"/>
              </a:rPr>
              <a:t><![CDATA[Earliest and most sensitive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esthesia]]></a:t>
            </a:r>
            <a:br/>
            <a:r>
              <a:rPr lang="en-US" strike="noStrike" sz="1400" spc="0" u="none" cap="none">
                <a:solidFill>
                  <a:srgbClr val="1E293B">
                    <a:alpha val="100000"/>
                  </a:srgbClr>
                </a:solidFill>
                <a:latin typeface="Calibri"/>
              </a:rPr>
              <a:t><![CDATA[Early nerve isch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llor]]></a:t>
            </a:r>
            <a:br/>
            <a:r>
              <a:rPr lang="en-US" strike="noStrike" sz="1400" spc="0" u="none" cap="none">
                <a:solidFill>
                  <a:srgbClr val="1E293B">
                    <a:alpha val="100000"/>
                  </a:srgbClr>
                </a:solidFill>
                <a:latin typeface="Calibri"/>
              </a:rPr>
              <a:t><![CDATA[Late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lysis]]></a:t>
            </a:r>
            <a:br/>
            <a:r>
              <a:rPr lang="en-US" strike="noStrike" sz="1400" spc="0" u="none" cap="none">
                <a:solidFill>
                  <a:srgbClr val="1E293B">
                    <a:alpha val="100000"/>
                  </a:srgbClr>
                </a:solidFill>
                <a:latin typeface="Calibri"/>
              </a:rPr>
              <a:t><![CDATA[Very late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selessness]]></a:t>
            </a:r>
            <a:br/>
            <a:r>
              <a:rPr lang="en-US" strike="noStrike" sz="1400" spc="0" u="none" cap="none">
                <a:solidFill>
                  <a:srgbClr val="1E293B">
                    <a:alpha val="100000"/>
                  </a:srgbClr>
                </a:solidFill>
                <a:latin typeface="Calibri"/>
              </a:rPr>
              <a:t><![CDATA[Extremely late fi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n passive stretch is the earliest reliable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mpartment feels tense and fi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4">
  <a:themeElements>
    <a:clrScheme name="Theme4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2026-05-04T08:51:59Z</dcterms:created>
  <dcterms:modified xsi:type="dcterms:W3CDTF">2026-05-04T08:51:59Z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