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234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ompartment Syndrome — Pressure Criteria]]></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Absolute CP >30 mmHg indicates fasciotomy. ΔP = DBP – CP; if]]></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artment Syndrome — Pressure Criter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r>
              <a:rPr lang="en-US" strike="noStrike" sz="1400" spc="0" u="none" cap="none">
                <a:solidFill>
                  <a:srgbClr val="1E293B">
                    <a:alpha val="100000"/>
                  </a:srgbClr>
                </a:solidFill>
                <a:latin typeface="Calibri"/>
              </a:rPr>
              <a:t><![CDATA[Compartment syndrome is a limb threatening condition caused by increased pressure within a closed fascial compartment leading to impaired tissue perfusion. When intracompartmental pressure rises beyond capillary perfusion pressure, circulation to muscles and nerves becomes compromised. If untreated this results in ischemia, tissue necrosis, permanent functional deficit and sometimes limb lo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artment Syndrome — Pressure Criter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ondition is considered a true orthopaedic emergency because irreversible muscle and nerve damage can occur within a few hours. Early recognition and urgent decompression are essential to prevent permanent dis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artment Syndrome — Pressure Criter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artment syndrome most commonly occurs after trauma particularly fractures of long bones. The tibial shaft fracture is the most frequently associated injury. However the syndrome may also occur after soft tissue injury, burns, reperfusion injury following vascular repair or external compression from casts and bandag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artment Syndrome — Pressure Criter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y anatomical compartment surrounded by non compliant fascia can develop this syndrome. The most commonly involved anatomical sites include the leg, forearm, thigh, foot, hand and gluteal reg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levant Anatomy]]></a:t>
            </a:r>
            <a:br/>
            <a:br/>
            <a:r>
              <a:rPr lang="en-US" strike="noStrike" sz="1400" spc="0" u="none" cap="none">
                <a:solidFill>
                  <a:srgbClr val="1E293B">
                    <a:alpha val="100000"/>
                  </a:srgbClr>
                </a:solidFill>
                <a:latin typeface="Calibri"/>
              </a:rPr>
              <a:t><![CDATA[Compartments consist of groups of muscles, nerves and vessels surrounded by inelastic fascia. Because the fascia has minimal capacity to expand any increase in volume inside the compartment leads to a rapid increase in press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g Compart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artment Syndrome — Pressure Criter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artment]]></a:t>
            </a:r>
            <a:br/>
            <a:r>
              <a:rPr lang="en-US" strike="noStrike" sz="1400" spc="0" u="none" cap="none">
                <a:solidFill>
                  <a:srgbClr val="1E293B">
                    <a:alpha val="100000"/>
                  </a:srgbClr>
                </a:solidFill>
                <a:latin typeface="Calibri"/>
              </a:rPr>
              <a:t><![CDATA[Muscles]]></a:t>
            </a:r>
            <a:br/>
            <a:r>
              <a:rPr lang="en-US" strike="noStrike" sz="1400" spc="0" u="none" cap="none">
                <a:solidFill>
                  <a:srgbClr val="1E293B">
                    <a:alpha val="100000"/>
                  </a:srgbClr>
                </a:solidFill>
                <a:latin typeface="Calibri"/>
              </a:rPr>
              <a:t><![CDATA[Nerve]]></a:t>
            </a:r>
            <a:br/>
            <a:r>
              <a:rPr lang="en-US" strike="noStrike" sz="1400" spc="0" u="none" cap="none">
                <a:solidFill>
                  <a:srgbClr val="1E293B">
                    <a:alpha val="100000"/>
                  </a:srgbClr>
                </a:solidFill>
                <a:latin typeface="Calibri"/>
              </a:rPr>
              <a:t><![CDATA[Primary A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a:t>
            </a:r>
            <a:br/>
            <a:r>
              <a:rPr lang="en-US" strike="noStrike" sz="1400" spc="0" u="none" cap="none">
                <a:solidFill>
                  <a:srgbClr val="1E293B">
                    <a:alpha val="100000"/>
                  </a:srgbClr>
                </a:solidFill>
                <a:latin typeface="Calibri"/>
              </a:rPr>
              <a:t><![CDATA[Tibialis anterior, EHL, EDL]]></a:t>
            </a:r>
            <a:br/>
            <a:r>
              <a:rPr lang="en-US" strike="noStrike" sz="1400" spc="0" u="none" cap="none">
                <a:solidFill>
                  <a:srgbClr val="1E293B">
                    <a:alpha val="100000"/>
                  </a:srgbClr>
                </a:solidFill>
                <a:latin typeface="Calibri"/>
              </a:rPr>
              <a:t><![CDATA[Deep peroneal nerve]]></a:t>
            </a:r>
            <a:br/>
            <a:r>
              <a:rPr lang="en-US" strike="noStrike" sz="1400" spc="0" u="none" cap="none">
                <a:solidFill>
                  <a:srgbClr val="1E293B">
                    <a:alpha val="100000"/>
                  </a:srgbClr>
                </a:solidFill>
                <a:latin typeface="Calibri"/>
              </a:rPr>
              <a:t><![CDATA[Dorsiflex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a:t>
            </a:r>
            <a:br/>
            <a:r>
              <a:rPr lang="en-US" strike="noStrike" sz="1400" spc="0" u="none" cap="none">
                <a:solidFill>
                  <a:srgbClr val="1E293B">
                    <a:alpha val="100000"/>
                  </a:srgbClr>
                </a:solidFill>
                <a:latin typeface="Calibri"/>
              </a:rPr>
              <a:t><![CDATA[Peroneus longus, brevis]]></a:t>
            </a:r>
            <a:br/>
            <a:r>
              <a:rPr lang="en-US" strike="noStrike" sz="1400" spc="0" u="none" cap="none">
                <a:solidFill>
                  <a:srgbClr val="1E293B">
                    <a:alpha val="100000"/>
                  </a:srgbClr>
                </a:solidFill>
                <a:latin typeface="Calibri"/>
              </a:rPr>
              <a:t><![CDATA[Superficial peroneal nerve]]></a:t>
            </a:r>
            <a:br/>
            <a:r>
              <a:rPr lang="en-US" strike="noStrike" sz="1400" spc="0" u="none" cap="none">
                <a:solidFill>
                  <a:srgbClr val="1E293B">
                    <a:alpha val="100000"/>
                  </a:srgbClr>
                </a:solidFill>
                <a:latin typeface="Calibri"/>
              </a:rPr>
              <a:t><![CDATA[Foot ever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perficial posterior]]></a:t>
            </a:r>
            <a:br/>
            <a:r>
              <a:rPr lang="en-US" strike="noStrike" sz="1400" spc="0" u="none" cap="none">
                <a:solidFill>
                  <a:srgbClr val="1E293B">
                    <a:alpha val="100000"/>
                  </a:srgbClr>
                </a:solidFill>
                <a:latin typeface="Calibri"/>
              </a:rPr>
              <a:t><![CDATA[Gastrocnemius, soleus]]></a:t>
            </a:r>
            <a:br/>
            <a:r>
              <a:rPr lang="en-US" strike="noStrike" sz="1400" spc="0" u="none" cap="none">
                <a:solidFill>
                  <a:srgbClr val="1E293B">
                    <a:alpha val="100000"/>
                  </a:srgbClr>
                </a:solidFill>
                <a:latin typeface="Calibri"/>
              </a:rPr>
              <a:t><![CDATA[Tibial nerve]]></a:t>
            </a:r>
            <a:br/>
            <a:r>
              <a:rPr lang="en-US" strike="noStrike" sz="1400" spc="0" u="none" cap="none">
                <a:solidFill>
                  <a:srgbClr val="1E293B">
                    <a:alpha val="100000"/>
                  </a:srgbClr>
                </a:solidFill>
                <a:latin typeface="Calibri"/>
              </a:rPr>
              <a:t><![CDATA[Plantarflex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ep posterior]]></a:t>
            </a:r>
            <a:br/>
            <a:r>
              <a:rPr lang="en-US" strike="noStrike" sz="1400" spc="0" u="none" cap="none">
                <a:solidFill>
                  <a:srgbClr val="1E293B">
                    <a:alpha val="100000"/>
                  </a:srgbClr>
                </a:solidFill>
                <a:latin typeface="Calibri"/>
              </a:rPr>
              <a:t><![CDATA[Tibialis posterior, FDL, FHL]]></a:t>
            </a:r>
            <a:br/>
            <a:r>
              <a:rPr lang="en-US" strike="noStrike" sz="1400" spc="0" u="none" cap="none">
                <a:solidFill>
                  <a:srgbClr val="1E293B">
                    <a:alpha val="100000"/>
                  </a:srgbClr>
                </a:solidFill>
                <a:latin typeface="Calibri"/>
              </a:rPr>
              <a:t><![CDATA[Tibial nerve]]></a:t>
            </a:r>
            <a:br/>
            <a:r>
              <a:rPr lang="en-US" strike="noStrike" sz="1400" spc="0" u="none" cap="none">
                <a:solidFill>
                  <a:srgbClr val="1E293B">
                    <a:alpha val="100000"/>
                  </a:srgbClr>
                </a:solidFill>
                <a:latin typeface="Calibri"/>
              </a:rPr>
              <a:t><![CDATA[Toe flex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artment Syndrome — Pressure Criter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a:t>
            </a:r>
            <a:br/>
            <a:br/>
            <a:r>
              <a:rPr lang="en-US" strike="noStrike" sz="1400" spc="0" u="none" cap="none">
                <a:solidFill>
                  <a:srgbClr val="1E293B">
                    <a:alpha val="100000"/>
                  </a:srgbClr>
                </a:solidFill>
                <a:latin typeface="Calibri"/>
              </a:rPr>
              <a:t><![CDATA[Compartment syndrome develops when intracompartmental pressure increases to a level that exceeds capillary perfusion press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rease in compartment volume due to swelling or bleed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gid fascia prevents expa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compartmental pressure ri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enous outflow obstruction occu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pillary perfusion decre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ssue ischemia develop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ssue]]></a:t>
            </a:r>
            <a:br/>
            <a:r>
              <a:rPr lang="en-US" strike="noStrike" sz="1400" spc="0" u="none" cap="none">
                <a:solidFill>
                  <a:srgbClr val="1E293B">
                    <a:alpha val="100000"/>
                  </a:srgbClr>
                </a:solidFill>
                <a:latin typeface="Calibri"/>
              </a:rPr>
              <a:t><![CDATA[Time to irreversible dam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scle]]></a:t>
            </a:r>
            <a:br/>
            <a:r>
              <a:rPr lang="en-US" strike="noStrike" sz="1400" spc="0" u="none" cap="none">
                <a:solidFill>
                  <a:srgbClr val="1E293B">
                    <a:alpha val="100000"/>
                  </a:srgbClr>
                </a:solidFill>
                <a:latin typeface="Calibri"/>
              </a:rPr>
              <a:t><![CDATA[Approximately 4 to 6 hou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rve]]></a:t>
            </a:r>
            <a:br/>
            <a:r>
              <a:rPr lang="en-US" strike="noStrike" sz="1400" spc="0" u="none" cap="none">
                <a:solidFill>
                  <a:srgbClr val="1E293B">
                    <a:alpha val="100000"/>
                  </a:srgbClr>
                </a:solidFill>
                <a:latin typeface="Calibri"/>
              </a:rPr>
              <a:t><![CDATA[Approximately 6 to 8 hou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artment Syndrome — Pressure Criter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r>
              <a:rPr lang="en-US" strike="noStrike" sz="1400" spc="0" u="none" cap="none">
                <a:solidFill>
                  <a:srgbClr val="1E293B">
                    <a:alpha val="100000"/>
                  </a:srgbClr>
                </a:solidFill>
                <a:latin typeface="Calibri"/>
              </a:rPr>
              <a:t><![CDATA[Diagnosis of compartment syndrome is primarily clinical. The classic teaching describes six cardinal sig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gn]]></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in]]></a:t>
            </a:r>
            <a:br/>
            <a:r>
              <a:rPr lang="en-US" strike="noStrike" sz="1400" spc="0" u="none" cap="none">
                <a:solidFill>
                  <a:srgbClr val="1E293B">
                    <a:alpha val="100000"/>
                  </a:srgbClr>
                </a:solidFill>
                <a:latin typeface="Calibri"/>
              </a:rPr>
              <a:t><![CDATA[Pain out of proportion to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in with passive stretch]]></a:t>
            </a:r>
            <a:br/>
            <a:r>
              <a:rPr lang="en-US" strike="noStrike" sz="1400" spc="0" u="none" cap="none">
                <a:solidFill>
                  <a:srgbClr val="1E293B">
                    <a:alpha val="100000"/>
                  </a:srgbClr>
                </a:solidFill>
                <a:latin typeface="Calibri"/>
              </a:rPr>
              <a:t><![CDATA[Earliest and most sensitive sig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resthesia]]></a:t>
            </a:r>
            <a:br/>
            <a:r>
              <a:rPr lang="en-US" strike="noStrike" sz="1400" spc="0" u="none" cap="none">
                <a:solidFill>
                  <a:srgbClr val="1E293B">
                    <a:alpha val="100000"/>
                  </a:srgbClr>
                </a:solidFill>
                <a:latin typeface="Calibri"/>
              </a:rPr>
              <a:t><![CDATA[Early nerve ischem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llor]]></a:t>
            </a:r>
            <a:br/>
            <a:r>
              <a:rPr lang="en-US" strike="noStrike" sz="1400" spc="0" u="none" cap="none">
                <a:solidFill>
                  <a:srgbClr val="1E293B">
                    <a:alpha val="100000"/>
                  </a:srgbClr>
                </a:solidFill>
                <a:latin typeface="Calibri"/>
              </a:rPr>
              <a:t><![CDATA[Late sig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ralysis]]></a:t>
            </a:r>
            <a:br/>
            <a:r>
              <a:rPr lang="en-US" strike="noStrike" sz="1400" spc="0" u="none" cap="none">
                <a:solidFill>
                  <a:srgbClr val="1E293B">
                    <a:alpha val="100000"/>
                  </a:srgbClr>
                </a:solidFill>
                <a:latin typeface="Calibri"/>
              </a:rPr>
              <a:t><![CDATA[Very late sig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ulselessness]]></a:t>
            </a:r>
            <a:br/>
            <a:r>
              <a:rPr lang="en-US" strike="noStrike" sz="1400" spc="0" u="none" cap="none">
                <a:solidFill>
                  <a:srgbClr val="1E293B">
                    <a:alpha val="100000"/>
                  </a:srgbClr>
                </a:solidFill>
                <a:latin typeface="Calibri"/>
              </a:rPr>
              <a:t><![CDATA[Extremely late find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in on passive stretch is the earliest reliable sig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ompartment feels tense and fir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artment Syndrome — Pressure Criter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pulses may remain pres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artment Pressure Criteria]]></a:t>
            </a:r>
            <a:br/>
            <a:br/>
            <a:br/>
            <a:br/>
            <a:br/>
            <a:r>
              <a:rPr lang="en-US" strike="noStrike" sz="1400" spc="0" u="none" cap="none">
                <a:solidFill>
                  <a:srgbClr val="1E293B">
                    <a:alpha val="100000"/>
                  </a:srgbClr>
                </a:solidFill>
                <a:latin typeface="Calibri"/>
              </a:rPr>
              <a:t><![CDATA[Pressure]]></a:t>
            </a:r>
            <a:br/>
            <a:r>
              <a:rPr lang="en-US" strike="noStrike" sz="1400" spc="0" u="none" cap="none">
                <a:solidFill>
                  <a:srgbClr val="1E293B">
                    <a:alpha val="100000"/>
                  </a:srgbClr>
                </a:solidFill>
                <a:latin typeface="Calibri"/>
              </a:rPr>
              <a:t><![CDATA[Interpre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0 to 10 mmHg]]></a:t>
            </a:r>
            <a:br/>
            <a:r>
              <a:rPr lang="en-US" strike="noStrike" sz="1400" spc="0" u="none" cap="none">
                <a:solidFill>
                  <a:srgbClr val="1E293B">
                    <a:alpha val="100000"/>
                  </a:srgbClr>
                </a:solidFill>
                <a:latin typeface="Calibri"/>
              </a:rPr>
              <a:t><![CDATA[Normal compartment press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eater than 30 mmHg]]></a:t>
            </a:r>
            <a:br/>
            <a:r>
              <a:rPr lang="en-US" strike="noStrike" sz="1400" spc="0" u="none" cap="none">
                <a:solidFill>
                  <a:srgbClr val="1E293B">
                    <a:alpha val="100000"/>
                  </a:srgbClr>
                </a:solidFill>
                <a:latin typeface="Calibri"/>
              </a:rPr>
              <a:t><![CDATA[Indication for fasciotom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lta pressure less than or equal to 30 mmHg]]></a:t>
            </a:r>
            <a:br/>
            <a:r>
              <a:rPr lang="en-US" strike="noStrike" sz="1400" spc="0" u="none" cap="none">
                <a:solidFill>
                  <a:srgbClr val="1E293B">
                    <a:alpha val="100000"/>
                  </a:srgbClr>
                </a:solidFill>
                <a:latin typeface="Calibri"/>
              </a:rPr>
              <a:t><![CDATA[Critical perfusion press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lta pressure equals diastolic blood pressure minus compartment press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Most common fracture causing compartment syndrome is tibial shaft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artment Syndrome — Pressure Criteri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iest clinical sign is pain on passive stretc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pulses may still be pres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lta pressure less than or equal to 30 mmHg suggests compartment syndro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initive treatment is emergent fascio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Matsen FA Compartmental Syndromes New England Journal of Medicine]]></a:t>
            </a:r>
            <a:br/>
            <a:r>
              <a:rPr lang="en-US" strike="noStrike" sz="1200" spc="0" u="none" cap="none">
                <a:solidFill>
                  <a:srgbClr val="1E293B">
                    <a:alpha val="100000"/>
                  </a:srgbClr>
                </a:solidFill>
                <a:latin typeface="Calibri"/>
              </a:rPr>
              <a:t><![CDATA[McQueen MM Compartment Monitoring in Tibial Fractures Journal of Bone and Joint Surgery]]></a:t>
            </a:r>
            <a:br/>
            <a:r>
              <a:rPr lang="en-US" strike="noStrike" sz="1200" spc="0" u="none" cap="none">
                <a:solidFill>
                  <a:srgbClr val="1E293B">
                    <a:alpha val="100000"/>
                  </a:srgbClr>
                </a:solidFill>
                <a:latin typeface="Calibri"/>
              </a:rPr>
              <a:t><![CDATA[Rockwood and Green Fractures in Adults Ninth Edition]]></a:t>
            </a:r>
            <a:br/>
            <a:r>
              <a:rPr lang="en-US" strike="noStrike" sz="1200" spc="0" u="none" cap="none">
                <a:solidFill>
                  <a:srgbClr val="1E293B">
                    <a:alpha val="100000"/>
                  </a:srgbClr>
                </a:solidFill>
                <a:latin typeface="Calibri"/>
              </a:rPr>
              <a:t><![CDATA[Court Brown Trauma Orthopaedics]]></a:t>
            </a:r>
            <a:br/>
            <a:r>
              <a:rPr lang="en-US" strike="noStrike" sz="1200" spc="0" u="none" cap="none">
                <a:solidFill>
                  <a:srgbClr val="1E293B">
                    <a:alpha val="100000"/>
                  </a:srgbClr>
                </a:solidFill>
                <a:latin typeface="Calibri"/>
              </a:rPr>
              <a:t><![CDATA[Orthobullets Compartment Syndrome Top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Compartment Syndrome — Pressure Criteria]]></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2026-09-22T16:54:27Z</dcterms:created>
  <dcterms:modified xsi:type="dcterms:W3CDTF">2026-09-22T16:54:27Z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