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03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uter-Assisted / Navigation-based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benefits in complex cases: navigation provides greater advantage in cases where standard extramedullary/intramedullary jig systems are less reliable — severe coronal deformity (>15° varus/valgus), prior femoral or tibial osteotomy (distorted medullary canal), post-trauma deformity, and revision TKA; in these complex cases, navigation provides a reliable mechanical axis reference regardless of bone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Navigation — Cup Positioning]]></a:t>
            </a:r>
            <a:br/>
            <a:br/>
            <a:r>
              <a:rPr lang="en-US" strike="noStrike" sz="1400" spc="0" u="none" cap="none">
                <a:solidFill>
                  <a:srgbClr val="1E293B">
                    <a:alpha val="100000"/>
                  </a:srgbClr>
                </a:solidFill>
                <a:latin typeface="Calibri"/>
              </a:rPr>
              <a:t><![CDATA[The safe zone of Lewinnek: the most commonly referenced target for acetabular cup orientation in THA; cup inclination (abduction) 40° ± 10° (i.e., 30–50°); cup anteversion 15° ± 10° (i.e., 5–25°); cups outside this zone are associated with significantly increased dislocation risk and accelerated bearing wear (edge loading with metal-on-metal and ceramic bearings); achieving the Lewinnek safe zone consistently with conventional THA is surgeon-dependent and limited by patient positioning variability (pelvic tilt in the lateral decubitus position is unpredi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vigation for THA cup positioning: imageless navigation systems measure pelvic tilt intraoperatively and adjust the target cup orientation accordingly; this improves the consistency of cup placement within the Lewinnek safe zone; particularly valuable in obese patients, patients with spine-hip pathology (fixed sagittal imbalance, prior lumbar fusion), and minimally invasive approaches where direct visualisation of pelvic tilt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hip relationship and functional cup positioning: the concept of `combined anteversion` (the sum of cup anteversion and femoral stem anteversion) and the `spino-pelvic complex` are important considerations in modern THA; patients with lumbar spine disease (fixed sagittal imbalance, prior lumbar fusion) have altered pelvic tilt in sitting vs standing — this changes the functional orientation of the cup and increases dislocation risk; navigation and robotic systems that account for the functional pelvic position (CT-based functional planning) address this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 Disadvantages]]></a:t>
            </a:r>
            <a:br/>
            <a:br/>
            <a:r>
              <a:rPr lang="en-US" strike="noStrike" sz="1400" spc="0" u="none" cap="none">
                <a:solidFill>
                  <a:srgbClr val="1E293B">
                    <a:alpha val="100000"/>
                  </a:srgbClr>
                </a:solidFill>
                <a:latin typeface="Calibri"/>
              </a:rPr>
              <a:t><![CDATA[Increased operative time: navigation adds approximately 10–20 minutes to operative time (for tracker pin insertion, landmark registration, and system calibration); this increases anaesthetic exposure, infection risk, and theatre inefficiency; the time cost has decreased as systems have improved but remains a consid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complications: the rigid body tracker arrays are fixed to the bone with bicortical pins (typically in the distal femur and proximal tibia for TKA); these create additional surgical wounds with a risk of superficial infection, haematoma, and — rarely — periprosthetic fracture through the pin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ne-of-sight issues (optical systems): optical navigation requires unobstructed line-of-sight between the camera and the tracker arrays; drapes, surgical instruments, and positioning can interrupt this; electromagnetic navigation avoids this problem but is susceptible to interference from metallic instru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ation errors: the accuracy of navigation is entirely dependent on the accuracy of the initial landmark registration; errors in landmark identification (e.g., hip centre registration, femoral epicondyle identification) propagate through all subsequent measurements; a navigation system is only as accurate as the anatomical landmarks the surgeon regis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st: navigation systems require significant capital investment and ongoing maintenance costs; the cost-effectiveness of navigation vs conventional TKA has not been clearly demonstrated in most health economic anal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aker RG et al. Computer-assisted navigation versus conventional technique for the primary implantation of a total knee endoprosthesis. Orthopade. 2007.]]></a:t>
            </a:r>
            <a:br/>
            <a:r>
              <a:rPr lang="en-US" strike="noStrike" sz="1200" spc="0" u="none" cap="none">
                <a:solidFill>
                  <a:srgbClr val="1E293B">
                    <a:alpha val="100000"/>
                  </a:srgbClr>
                </a:solidFill>
                <a:latin typeface="Calibri"/>
              </a:rPr>
              <a:t><![CDATA[Harvie P et al. Computerised navigation in total knee replacement. J Bone Joint Surg Br. 2004.]]></a:t>
            </a:r>
            <a:br/>
            <a:r>
              <a:rPr lang="en-US" strike="noStrike" sz="1200" spc="0" u="none" cap="none">
                <a:solidFill>
                  <a:srgbClr val="1E293B">
                    <a:alpha val="100000"/>
                  </a:srgbClr>
                </a:solidFill>
                <a:latin typeface="Calibri"/>
              </a:rPr>
              <a:t><![CDATA[Choong PF et al. Computer-assisted accuracy versus conventional accuracy in total knee arthroplasty — a multicenter randomized trial. J Bone Joint Surg Br. 2009.]]></a:t>
            </a:r>
            <a:br/>
            <a:r>
              <a:rPr lang="en-US" strike="noStrike" sz="1200" spc="0" u="none" cap="none">
                <a:solidFill>
                  <a:srgbClr val="1E293B">
                    <a:alpha val="100000"/>
                  </a:srgbClr>
                </a:solidFill>
                <a:latin typeface="Calibri"/>
              </a:rPr>
              <a:t><![CDATA[Australian Orthopaedic Association National Joint Replacement Registry (AOANJRR). Annual Report 202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Ritter MA et al. The effect of alignment and BMI on failure of total knee replacement. J Bone Joint Surg Br. 201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uter-assisted surgery (CAS) improves component alignment in TKA/THA. Techniques: imageless and CT-based navigation. Benefits: improved mechanical axis alignment, reduced outliers, useful in deformity. Limitations: longer OR time, cost, learning curve; functional/survivorship benefits inconsistent. Adjunct tool especially in complex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uter-Assisted / Navigation-based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Computer-assisted surgery (CAS) and surgical navigation systems use intraoperative real-time feedback to guide implant positioning in total joint arthroplasty, aiming to reduce component malalignment, improve reproducibility, and — ultimately — improve clinical outcomes and implant longevity. Navigation was first applied to TKA in the 1990s and subsequently to THA. While the technology has demonstrably improved radiological precision in component positioning, the translation into consistently superior long-term clinical outcomes and reduced revision rates remains an area of active research and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avigation: image-based navigation (pre-operative CT or MRI data are used to create a 3D bone model; the surgical field is registered to this model intraoperatively using bone surface registration or fiducial markers); imageless navigation (no pre-operative imaging required; the system generates a real-time kinematic model of the limb by the surgeon moving the limb through a series of defined arcs and registering anatomical landmarks intraoperatively using a tracked probe); hybrid systems combining both approa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navigation works: optical or electromagnetic tracking systems use arrays of reflective markers (optical) or electromagnetic sensors attached to rigid bodies fixed to the bones; the computer tracks the position of these arrays in real time; cutting guides, drill guides, and trial components are also tracked; the system continuously displays the planned vs actual component position (coronal alignment, sagittal alignment, rotation, implant sizing) and provides real-time feedback to the surgeon; the surgeon adjusts cuts and implant positioning based on this feedback before making irreversible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andmarks in navigated TKA: the mechanical axis is calculated from the centre of the femoral head (determined by circumduction of the hip — the `hip pivot` step), through the centre of the knee, to the centre of the ankle; the goal is a neutral mechanical axis (HKA angle — hip-knee-ankle angle — of 180° ± 3°); component rotation is guided by the transepicondylar axis (femoral component rotation) and the tibial AP axis (Akagi line — for tibial tray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Navigation — Evidence & Outcomes]]></a:t>
            </a:r>
            <a:br/>
            <a:br/>
            <a:r>
              <a:rPr lang="en-US" strike="noStrike" sz="1400" spc="0" u="none" cap="none">
                <a:solidFill>
                  <a:srgbClr val="1E293B">
                    <a:alpha val="100000"/>
                  </a:srgbClr>
                </a:solidFill>
                <a:latin typeface="Calibri"/>
              </a:rPr>
              <a:t><![CDATA[Radiological alignment: the most consistent finding across multiple RCTs and meta-analyses is that navigated TKA significantly reduces the proportion of outliers in coronal alignment (HKA angle outside 180° ± 3°); conventional TKA has an outlier rate of approximately 20–30% for coronal alignment; navigated TKA reduces this to approximately 5–10%; this is the strongest and most reproducible evidence base for navigation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improvement in radiological alignment has NOT consistently translated into superior functional outcomes (Oxford Knee Score, WOMAC, KSS) or patient-reported outcomes in most RCTs with short to medium follow-up (5–10 years); most large RCTs (CAOS study, Harvie et al., Choong et al.) show equivalent clinical outcomes between navigated and conventional TKA at medium-term follow-up despite better radiological alignment with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s and registry data: the critical long-term question is whether better alignment reduces aseptic loosening and revision rates; registry data are beginning to show a modest survival advantage for navigated TKA — the Australian Orthopaedic Association National Joint Replacement Registry (AOANJRR) reported a significantly lower revision rate for navigated TKA vs conventional at 10 years (particularly for aseptic loosening); the New Zealand Joint Registry has shown similar trends; however, this benefit is modest and may reflect surgeon/case-mix selection bias rather than a pure technology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2026-03-18T08:54:13Z</dcterms:created>
  <dcterms:modified xsi:type="dcterms:W3CDTF">2026-03-18T08:54:13Z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