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7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erve Entrapments — Cubit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Grading]]></a:t>
            </a:r>
            <a:br/>
            <a:br/>
            <a:r>
              <a:rPr lang="en-US" strike="noStrike" sz="1400" spc="0" u="none" cap="none">
                <a:solidFill>
                  <a:srgbClr val="1E293B">
                    <a:alpha val="100000"/>
                  </a:srgbClr>
                </a:solidFill>
                <a:latin typeface="Calibri"/>
              </a:rPr>
              <a:t><![CDATA[Symptoms: medial elbow pain; tingling and numbness in the ulnar 1.5 digits (little and ring fingers — ulnar digital distribution); weakness of grip and pinch; clumsy hand; symptoms worse at night and with prolonged 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Gowan classification (modified Del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Mild]]></a:t>
            </a:r>
            <a:br/>
            <a:r>
              <a:rPr lang="en-US" strike="noStrike" sz="1400" spc="0" u="none" cap="none">
                <a:solidFill>
                  <a:srgbClr val="1E293B">
                    <a:alpha val="100000"/>
                  </a:srgbClr>
                </a:solidFill>
                <a:latin typeface="Calibri"/>
              </a:rPr>
              <a:t><![CDATA[Intermittent paraesthesia; no motor weakness; no wasting]]></a:t>
            </a:r>
            <a:br/>
            <a:r>
              <a:rPr lang="en-US" strike="noStrike" sz="1400" spc="0" u="none" cap="none">
                <a:solidFill>
                  <a:srgbClr val="1E293B">
                    <a:alpha val="100000"/>
                  </a:srgbClr>
                </a:solidFill>
                <a:latin typeface="Calibri"/>
              </a:rPr>
              <a:t><![CDATA[Non-operative first-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Moderate]]></a:t>
            </a:r>
            <a:br/>
            <a:r>
              <a:rPr lang="en-US" strike="noStrike" sz="1400" spc="0" u="none" cap="none">
                <a:solidFill>
                  <a:srgbClr val="1E293B">
                    <a:alpha val="100000"/>
                  </a:srgbClr>
                </a:solidFill>
                <a:latin typeface="Calibri"/>
              </a:rPr>
              <a:t><![CDATA[Intermittent or persistent paraesthesia; measurable weakness on testing (intrinsics, FCU, FDP 4/5); no wasting or minimal]]></a:t>
            </a:r>
            <a:br/>
            <a:r>
              <a:rPr lang="en-US" strike="noStrike" sz="1400" spc="0" u="none" cap="none">
                <a:solidFill>
                  <a:srgbClr val="1E293B">
                    <a:alpha val="100000"/>
                  </a:srgbClr>
                </a:solidFill>
                <a:latin typeface="Calibri"/>
              </a:rPr>
              <a:t><![CDATA[Consider surgery after failed 3–6 months non-operative; NCS abnorm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Severe]]></a:t>
            </a:r>
            <a:br/>
            <a:r>
              <a:rPr lang="en-US" strike="noStrike" sz="1400" spc="0" u="none" cap="none">
                <a:solidFill>
                  <a:srgbClr val="1E293B">
                    <a:alpha val="100000"/>
                  </a:srgbClr>
                </a:solidFill>
                <a:latin typeface="Calibri"/>
              </a:rPr>
              <a:t><![CDATA[Persistent paraesthesia; significant motor weakness; intrinsic wasting; clawing (ring and little fingers); Froment sign positive; progression unlikely to reverse with non-operative care]]></a:t>
            </a:r>
            <a:br/>
            <a:r>
              <a:rPr lang="en-US" strike="noStrike" sz="1400" spc="0" u="none" cap="none">
                <a:solidFill>
                  <a:srgbClr val="1E293B">
                    <a:alpha val="100000"/>
                  </a:srgbClr>
                </a:solidFill>
                <a:latin typeface="Calibri"/>
              </a:rPr>
              <a:t><![CDATA[Surgical decompression required; results of surgery less predicta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claw hand: ring and little finger clawing (MCP hyperextension + IP flexion) due to loss of ulnar lumbrical and interosseous function; the ulnar two digits are affected because only the radial two lumbricals are innervated by the median nerve; the clawing is less severe in high (proximal) ulnar nerve lesions because FDP 4/5 (also ulnar innervated) is also weak, reducing IP flexion — "ulnar paradox" or intrinsic minus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ent sign: patient grips a piece of paper between the thumb and the lateral border of the index finger; the examiner pulls the paper; positive = thumb IPJ flexes (using FPL — median nerve) to compensate for weak adductor pollicis (ulnar nerve); tests the integrity of adductor pollic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flexion test (Wadsworth): maximum elbow flexion held for 60 seconds; positive if ulnar nerve symptoms reproduced in the ring and little fingers; sensitivity approximately 75%; combined with direct pressure over the cubital tunnel (elbow flexion + compression test) increases sensi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at the cubital tunnel: percussion over the cubital tunnel reproduces paraesthesia into the ulnar digits; sensitivity approximately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gold standard investigation; slowing of motor conduction velocity across the elbow (<50 m/s or >10 m/s slower across the elbow than forearm segment); reduced SNAP amplitude for ulnar sensory; EMG shows denervation in the intrinsic muscles (first dorsal interosseous most sensitive) and FDP 4/5; helps confirm diagnosis, grade severity, localise the lesion, and guide surgical planning; a normal NCS does not exclude mild clinical cubital tunnel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elbow; assess for cubitus valgus (angle >15° = abnormal), previous fracture malunion (lateral condyle), osteophytes,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dentifies extrinsic causes (ganglion, tumour, anconeus epitrochlearis); shows nerve signal change and calibre; rarely required for straightforward clinical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ulnar nerve subluxation; nerve cross-sectional area; identifies accessory muscles (anconeus epitrochlearis); useful and cost-effective adjun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avoid prolonged elbow flexion; avoid direct elbow pressure (no leaning on the elbow); use telephone headset instead of handset; modify works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Gowan AJ. The results of transposition of the ulnar nerve for traumatic ulnar neuritis. J Bone Joint Surg Br. 1950;32(3):293–301.]]></a:t>
            </a:r>
            <a:br/>
            <a:r>
              <a:rPr lang="en-US" strike="noStrike" sz="1200" spc="0" u="none" cap="none">
                <a:solidFill>
                  <a:srgbClr val="1E293B">
                    <a:alpha val="100000"/>
                  </a:srgbClr>
                </a:solidFill>
                <a:latin typeface="Calibri"/>
              </a:rPr>
              <a:t><![CDATA[Dellon AL. Review of treatment results for ulnar nerve entrapment at the elbow. J Hand Surg Am. 1989;14(4):688–700.]]></a:t>
            </a:r>
            <a:br/>
            <a:r>
              <a:rPr lang="en-US" strike="noStrike" sz="1200" spc="0" u="none" cap="none">
                <a:solidFill>
                  <a:srgbClr val="1E293B">
                    <a:alpha val="100000"/>
                  </a:srgbClr>
                </a:solidFill>
                <a:latin typeface="Calibri"/>
              </a:rPr>
              <a:t><![CDATA[Mowlavi A et al. Treatment of cubital tunnel syndrome: a systematic review. Neurosurgery. 2000.]]></a:t>
            </a:r>
            <a:br/>
            <a:r>
              <a:rPr lang="en-US" strike="noStrike" sz="1200" spc="0" u="none" cap="none">
                <a:solidFill>
                  <a:srgbClr val="1E293B">
                    <a:alpha val="100000"/>
                  </a:srgbClr>
                </a:solidFill>
                <a:latin typeface="Calibri"/>
              </a:rPr>
              <a:t><![CDATA[Goldfarb CA et al. Ulnar nerve entrapment at the elbow: clinical and radiographic evaluation. Clin Orthop Relat Res. 2001.]]></a:t>
            </a:r>
            <a:br/>
            <a:r>
              <a:rPr lang="en-US" strike="noStrike" sz="1200" spc="0" u="none" cap="none">
                <a:solidFill>
                  <a:srgbClr val="1E293B">
                    <a:alpha val="100000"/>
                  </a:srgbClr>
                </a:solidFill>
                <a:latin typeface="Calibri"/>
              </a:rPr>
              <a:t><![CDATA[Osborne GV. The surgical treatment of tardy ulnar neuritis. J Bone Joint Surg Br. 1957;39-B(4):782.]]></a:t>
            </a:r>
            <a:br/>
            <a:r>
              <a:rPr lang="en-US" strike="noStrike" sz="1200" spc="0" u="none" cap="none">
                <a:solidFill>
                  <a:srgbClr val="1E293B">
                    <a:alpha val="100000"/>
                  </a:srgbClr>
                </a:solidFill>
                <a:latin typeface="Calibri"/>
              </a:rPr>
              <a:t><![CDATA[Svernlov B et al. Conservative treatment of the cubital tunnel syndrome. J Hand Surg Br.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compression neuropathy after CTS; affects ulnar nerve at elbow. Symptoms: paresthesias in ulnar digits, weakness of intrinsic hand muscles. Tests: Tinel’s at elbow, elbow flexion test, Froment’s sign, Wartenberg’s sign. Investigations: NCS/EMG confirm slowed conduction across elbow. Management: activity modification, splinting; surgical decompression/transposition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erve Entrapments — Cubit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ubital tunnel syndrome is the second most common peripheral nerve entrapment neuropathy after carpal tunnel syndrome, involving compression of the ulnar nerve at the elbow. The ulnar nerve is vulnerable at the cubital tunnel — the fibro-osseous canal posterior to the medial epicondyle — where it is tethered, relatively superficial, and subjected to significant tension and compression, particularly during elbow flexion. Understanding the anatomy, sites of compression, clinical grading, and surgical option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cubital tunnel: the tunnel is bounded by the medial epicondyle anteriorly, the olecranon posterolaterally, the medial collateral ligament floor, and the arcuate ligament of Osborne (Osborne`s band — the retinaculum between the two heads of flexor carpi ulnaris) as its roof; the ulnar nerve enters the tunnel from the posterior compartment of the arm, traverses the tunnel, then passes between the two heads of FCU into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potential sites of ulnar nerve compression at the elbow: (1) medial intermuscular septum (arcade of Struthers — ligamentous condensation 8 cm proximal to medial epicondyle); (2) medial epicondyle (groove — the most common site); (3) Osborne`s band (arcuate ligament of FCU heads); (4) deep flexor-pronator aponeurosis; (5) anconeus epitrochlearis (accessory muscle present in approximately 10% — compresses the nerve in the cubital tun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second most common entrapment neuropathy; prevalence approximately 25 per 100,000 per year; male predominance; risk factors include prolonged elbow flexion, occupational vibration, cubitus valgus deformity, prior elbow fracture (especially medial epicondyle, lateral condyle with tardy ulnar nerve palsy), direct compression (leaning on elbow),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Aetiology]]></a:t>
            </a:r>
            <a:br/>
            <a:br/>
            <a:r>
              <a:rPr lang="en-US" strike="noStrike" sz="1400" spc="0" u="none" cap="none">
                <a:solidFill>
                  <a:srgbClr val="1E293B">
                    <a:alpha val="100000"/>
                  </a:srgbClr>
                </a:solidFill>
                <a:latin typeface="Calibri"/>
              </a:rPr>
              <a:t><![CDATA[During elbow flexion, the volume of the cubital tunnel decreases by approximately 50% — this increases intraneural pressure significantly; prolonged elbow flexion (during sleep, telephone use, driving) is the most common provocativ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dy ulnar nerve palsy: delayed ulnar nerve palsy occurring years after a childhood elbow fracture (most commonly a lateral condyle fracture malunion or Posadas fracture); the progressive cubitus valgus deformity that develops after lateral condyle non-union or malunion increases the tension on the ulnar nerve as it courses around the medial epicondyle; can present decades after the original injury; ulnar nerve transposition is the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ubluxation: the nerve subluxes anteriorly over the medial epicondyle during elbow flexion in approximately 16% of the population; repeated subluxation causes intraneural fibrosis and may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2026-06-16T05:08:37Z</dcterms:created>
  <dcterms:modified xsi:type="dcterms:W3CDTF">2026-06-16T05:08:37Z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