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28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ubitus Varus and Cubitus Valgus – Deformity, Evaluation and Treat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ubitus varus is most commonly caused by malunion of a childhood supracondylar humerus fracture and typically produces a three-dimensional gunstock deformity. Cubitus valgus is classically associated with lateral condyle nonunion or malunion and may lead to tardy ulnar nerve palsy. Evaluation should assess carrying angle, range of motion, instability, neurological status and the coronal, sagittal and rotational components of deformity. Mild asymptomatic cases may be observed, while significant cosmetic, functional, unstable or neurological deformities usually require corrective osteotomy. Treatment should correct the underlying deformity an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us Varus and Cubitus Valgus – Evaluation and Treatment]]></a:t>
            </a:r>
            <a:br/>
            <a:br/>
            <a:br/>
            <a:br/>
            <a:r>
              <a:rPr lang="en-US" strike="noStrike" sz="1400" spc="0" u="none" cap="none">
                <a:solidFill>
                  <a:srgbClr val="1E293B">
                    <a:alpha val="100000"/>
                  </a:srgbClr>
                </a:solidFill>
                <a:latin typeface="Calibri"/>
              </a:rPr>
              <a:t><![CDATA[Cubitus varus and cubitus valgus are coronal plane deformities of the elbow characterised by]]></a:t>
            </a:r>
            <a:br/>
            <a:r>
              <a:rPr lang="en-US" strike="noStrike" sz="1400" spc="0" u="none" cap="none">
                <a:solidFill>
                  <a:srgbClr val="1E293B">
                    <a:alpha val="100000"/>
                  </a:srgbClr>
                </a:solidFill>
                <a:latin typeface="Calibri"/>
              </a:rPr>
              <a:t><![CDATA[abnormal alteration of the physiological carrying angle. Although they are often described as]]></a:t>
            </a:r>
            <a:br/>
            <a:r>
              <a:rPr lang="en-US" strike="noStrike" sz="1400" spc="0" u="none" cap="none">
                <a:solidFill>
                  <a:srgbClr val="1E293B">
                    <a:alpha val="100000"/>
                  </a:srgbClr>
                </a:solidFill>
                <a:latin typeface="Calibri"/>
              </a:rPr>
              <a:t><![CDATA[primarily cosmetic deformities, clinically significant cases may produce instability, altered]]></a:t>
            </a:r>
            <a:br/>
            <a:r>
              <a:rPr lang="en-US" strike="noStrike" sz="1400" spc="0" u="none" cap="none">
                <a:solidFill>
                  <a:srgbClr val="1E293B">
                    <a:alpha val="100000"/>
                  </a:srgbClr>
                </a:solidFill>
                <a:latin typeface="Calibri"/>
              </a:rPr>
              <a:t><![CDATA[elbow mechanics, nerve dysfunction, secondary fractures and functional dis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us varus refers to a decrease or reversal of the normal valgus carrying angle,]]></a:t>
            </a:r>
            <a:br/>
            <a:r>
              <a:rPr lang="en-US" strike="noStrike" sz="1400" spc="0" u="none" cap="none">
                <a:solidFill>
                  <a:srgbClr val="1E293B">
                    <a:alpha val="100000"/>
                  </a:srgbClr>
                </a:solidFill>
                <a:latin typeface="Calibri"/>
              </a:rPr>
              <a:t><![CDATA[producing a gunstock deformity.]]></a:t>
            </a:r>
            <a:br/>
            <a:r>
              <a:rPr lang="en-US" strike="noStrike" sz="1400" spc="0" u="none" cap="none">
                <a:solidFill>
                  <a:srgbClr val="1E293B">
                    <a:alpha val="100000"/>
                  </a:srgbClr>
                </a:solidFill>
                <a:latin typeface="Calibri"/>
              </a:rPr>
              <a:t><![CDATA[It is most commonly a sequela of malunited supracondylar humerus fracture in childhoo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us valgus refers to an excessive valgus carrying angle. It classically occurs]]></a:t>
            </a:r>
            <a:br/>
            <a:r>
              <a:rPr lang="en-US" strike="noStrike" sz="1400" spc="0" u="none" cap="none">
                <a:solidFill>
                  <a:srgbClr val="1E293B">
                    <a:alpha val="100000"/>
                  </a:srgbClr>
                </a:solidFill>
                <a:latin typeface="Calibri"/>
              </a:rPr>
              <a:t><![CDATA[following nonunion or malunion of a lateral condyle fracture of the humerus and may eventually cause]]></a:t>
            </a:r>
            <a:br/>
            <a:r>
              <a:rPr lang="en-US" strike="noStrike" sz="1400" spc="0" u="none" cap="none">
                <a:solidFill>
                  <a:srgbClr val="1E293B">
                    <a:alpha val="100000"/>
                  </a:srgbClr>
                </a:solidFill>
                <a:latin typeface="Calibri"/>
              </a:rPr>
              <a:t><![CDATA[tardy ulnar nerve pals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rmal Carrying Angle]]></a:t>
            </a:r>
            <a:br/>
            <a:br/>
            <a:br/>
            <a:br/>
            <a:r>
              <a:rPr lang="en-US" strike="noStrike" sz="1400" spc="0" u="none" cap="none">
                <a:solidFill>
                  <a:srgbClr val="1E293B">
                    <a:alpha val="100000"/>
                  </a:srgbClr>
                </a:solidFill>
                <a:latin typeface="Calibri"/>
              </a:rPr>
              <a:t><![CDATA[The carrying angle is the angle formed between the longitudinal axis of the arm and forearm when]]></a:t>
            </a:r>
            <a:br/>
            <a:r>
              <a:rPr lang="en-US" strike="noStrike" sz="1400" spc="0" u="none" cap="none">
                <a:solidFill>
                  <a:srgbClr val="1E293B">
                    <a:alpha val="100000"/>
                  </a:srgbClr>
                </a:solidFill>
                <a:latin typeface="Calibri"/>
              </a:rPr>
              <a:t><![CDATA[the elbow is fully extended and the forearm is supin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normal elbow demonstrates physiological valgus. The exact value varies with age, sex,]]></a:t>
            </a:r>
            <a:br/>
            <a:r>
              <a:rPr lang="en-US" strike="noStrike" sz="1400" spc="0" u="none" cap="none">
                <a:solidFill>
                  <a:srgbClr val="1E293B">
                    <a:alpha val="100000"/>
                  </a:srgbClr>
                </a:solidFill>
                <a:latin typeface="Calibri"/>
              </a:rPr>
              <a:t><![CDATA[skeletal morphology and measurement techniq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ildren generally have a smaller carrying angle than adul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ales may demonstrate slightly greater physiological valgus on avera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ison with the contralateral normal elbow is often more clinically useful than relying on a single numerical cutoff.]]></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ways compare both elbows clinically and radiographically when evaluating a post-traumatic elbow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ons]]></a:t>
            </a:r>
            <a:br/>
            <a:br/>
            <a:br/>
            <a:br/>
            <a:br/>
            <a:br/>
            <a:br/>
            <a:r>
              <a:rPr lang="en-US" strike="noStrike" sz="1400" spc="0" u="none" cap="none">
                <a:solidFill>
                  <a:srgbClr val="1E293B">
                    <a:alpha val="100000"/>
                  </a:srgbClr>
                </a:solidFill>
                <a:latin typeface="Calibri"/>
              </a:rPr>
              <a:t><![CDATA[Deformity]]></a:t>
            </a:r>
            <a:br/>
            <a:r>
              <a:rPr lang="en-US" strike="noStrike" sz="1400" spc="0" u="none" cap="none">
                <a:solidFill>
                  <a:srgbClr val="1E293B">
                    <a:alpha val="100000"/>
                  </a:srgbClr>
                </a:solidFill>
                <a:latin typeface="Calibri"/>
              </a:rPr>
              <a:t><![CDATA[Carrying Angle]]></a:t>
            </a:r>
            <a:br/>
            <a:r>
              <a:rPr lang="en-US" strike="noStrike" sz="1400" spc="0" u="none" cap="none">
                <a:solidFill>
                  <a:srgbClr val="1E293B">
                    <a:alpha val="100000"/>
                  </a:srgbClr>
                </a:solidFill>
                <a:latin typeface="Calibri"/>
              </a:rPr>
              <a:t><![CDATA[Typical Appear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us Varus]]></a:t>
            </a:r>
            <a:br/>
            <a:r>
              <a:rPr lang="en-US" strike="noStrike" sz="1400" spc="0" u="none" cap="none">
                <a:solidFill>
                  <a:srgbClr val="1E293B">
                    <a:alpha val="100000"/>
                  </a:srgbClr>
                </a:solidFill>
                <a:latin typeface="Calibri"/>
              </a:rPr>
              <a:t><![CDATA[Reduced valgus or frank varus]]></a:t>
            </a:r>
            <a:br/>
            <a:r>
              <a:rPr lang="en-US" strike="noStrike" sz="1400" spc="0" u="none" cap="none">
                <a:solidFill>
                  <a:srgbClr val="1E293B">
                    <a:alpha val="100000"/>
                  </a:srgbClr>
                </a:solidFill>
                <a:latin typeface="Calibri"/>
              </a:rPr>
              <a:t><![CDATA[Gunstock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us Valgus]]></a:t>
            </a:r>
            <a:br/>
            <a:r>
              <a:rPr lang="en-US" strike="noStrike" sz="1400" spc="0" u="none" cap="none">
                <a:solidFill>
                  <a:srgbClr val="1E293B">
                    <a:alpha val="100000"/>
                  </a:srgbClr>
                </a:solidFill>
                <a:latin typeface="Calibri"/>
              </a:rPr>
              <a:t><![CDATA[Excessive valgus]]></a:t>
            </a:r>
            <a:br/>
            <a:r>
              <a:rPr lang="en-US" strike="noStrike" sz="1400" spc="0" u="none" cap="none">
                <a:solidFill>
                  <a:srgbClr val="1E293B">
                    <a:alpha val="100000"/>
                  </a:srgbClr>
                </a:solidFill>
                <a:latin typeface="Calibri"/>
              </a:rPr>
              <a:t><![CDATA[Forearm deviates laterally excessively in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us Varus – Overview]]></a:t>
            </a:r>
            <a:br/>
            <a:br/>
            <a:br/>
            <a:br/>
            <a:r>
              <a:rPr lang="en-US" strike="noStrike" sz="1400" spc="0" u="none" cap="none">
                <a:solidFill>
                  <a:srgbClr val="1E293B">
                    <a:alpha val="100000"/>
                  </a:srgbClr>
                </a:solidFill>
                <a:latin typeface="Calibri"/>
              </a:rPr>
              <a:t><![CDATA[Cubitus varus is one of the most recognised late deformities following a paediatric supracondylar]]></a:t>
            </a:r>
            <a:br/>
            <a:r>
              <a:rPr lang="en-US" strike="noStrike" sz="1400" spc="0" u="none" cap="none">
                <a:solidFill>
                  <a:srgbClr val="1E293B">
                    <a:alpha val="100000"/>
                  </a:srgbClr>
                </a:solidFill>
                <a:latin typeface="Calibri"/>
              </a:rPr>
              <a:t><![CDATA[humerus fracture. The deformity is usually caused by malunion rather than growth arre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hough the visible abnormality is in the coronal plane, cubitus varus is frequently a]]></a:t>
            </a:r>
            <a:br/>
            <a:r>
              <a:rPr lang="en-US" strike="noStrike" sz="1400" spc="0" u="none" cap="none">
                <a:solidFill>
                  <a:srgbClr val="1E293B">
                    <a:alpha val="100000"/>
                  </a:srgbClr>
                </a:solidFill>
                <a:latin typeface="Calibri"/>
              </a:rPr>
              <a:t><![CDATA[three-dimensional deformity]]></a:t>
            </a:r>
            <a:br/>
            <a:r>
              <a:rPr lang="en-US" strike="noStrike" sz="1400" spc="0" u="none" cap="none">
                <a:solidFill>
                  <a:srgbClr val="1E293B">
                    <a:alpha val="100000"/>
                  </a:srgbClr>
                </a:solidFill>
                <a:latin typeface="Calibri"/>
              </a:rPr>
              <a:t><![CDATA[consisting of:]]></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us ang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nal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ion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everity of each component varies between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of Cubitus Varus]]></a:t>
            </a:r>
            <a:br/>
            <a:br/>
            <a:br/>
            <a:br/>
            <a:r>
              <a:rPr lang="en-US" strike="noStrike" sz="1400" spc="0" u="none" cap="none">
                <a:solidFill>
                  <a:srgbClr val="1E293B">
                    <a:alpha val="100000"/>
                  </a:srgbClr>
                </a:solidFill>
                <a:latin typeface="Calibri"/>
              </a:rPr>
              <a:t><![CDATA[The commonest cause is malunion of a displaced supracondylar humerus fracture sustained during childhoo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dequate reduction of supracondylar humerus f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ss of reduction during conservative or opera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column collap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recognised rotational mal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rely, asymmetric physeal disturb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ss commonly, malunion after distal humeral fractures from other cau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genesis of Cubitus Varus after Supracondylar Fracture]]></a:t>
            </a:r>
            <a:br/>
            <a:br/>
            <a:br/>
            <a:br/>
            <a:r>
              <a:rPr lang="en-US" strike="noStrike" sz="1400" spc="0" u="none" cap="none">
                <a:solidFill>
                  <a:srgbClr val="1E293B">
                    <a:alpha val="100000"/>
                  </a:srgbClr>
                </a:solidFill>
                <a:latin typeface="Calibri"/>
              </a:rPr>
              <a:t><![CDATA[In most cases, cubitus varus results from the distal humeral fragment healing in varus, extension]]></a:t>
            </a:r>
            <a:br/>
            <a:r>
              <a:rPr lang="en-US" strike="noStrike" sz="1400" spc="0" u="none" cap="none">
                <a:solidFill>
                  <a:srgbClr val="1E293B">
                    <a:alpha val="100000"/>
                  </a:srgbClr>
                </a:solidFill>
                <a:latin typeface="Calibri"/>
              </a:rPr>
              <a:t><![CDATA[and internal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most distal humeral growth occurs relatively slowly compared with other paediatric physes,]]></a:t>
            </a:r>
            <a:br/>
            <a:r>
              <a:rPr lang="en-US" strike="noStrike" sz="1400" spc="0" u="none" cap="none">
                <a:solidFill>
                  <a:srgbClr val="1E293B">
                    <a:alpha val="100000"/>
                  </a:srgbClr>
                </a:solidFill>
                <a:latin typeface="Calibri"/>
              </a:rPr>
              <a:t><![CDATA[substantial angular remodelling cannot be reliably expected, especially in the coronal pla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us varus after supracondylar fracture is predominantly a malunion problem, not a growth-arrest probl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Dimensional Deformity in Cubitus Varus]]></a:t>
            </a:r>
            <a:br/>
            <a:br/>
            <a:br/>
            <a:br/>
            <a:br/>
            <a:br/>
            <a:br/>
            <a:r>
              <a:rPr lang="en-US" strike="noStrike" sz="1400" spc="0" u="none" cap="none">
                <a:solidFill>
                  <a:srgbClr val="1E293B">
                    <a:alpha val="100000"/>
                  </a:srgbClr>
                </a:solidFill>
                <a:latin typeface="Calibri"/>
              </a:rPr>
              <a:t><![CDATA[Plane]]></a:t>
            </a:r>
            <a:br/>
            <a:r>
              <a:rPr lang="en-US" strike="noStrike" sz="1400" spc="0" u="none" cap="none">
                <a:solidFill>
                  <a:srgbClr val="1E293B">
                    <a:alpha val="100000"/>
                  </a:srgbClr>
                </a:solidFill>
                <a:latin typeface="Calibri"/>
              </a:rPr>
              <a:t><![CDATA[Typical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al]]></a:t>
            </a:r>
            <a:br/>
            <a:r>
              <a:rPr lang="en-US" strike="noStrike" sz="1400" spc="0" u="none" cap="none">
                <a:solidFill>
                  <a:srgbClr val="1E293B">
                    <a:alpha val="100000"/>
                  </a:srgbClr>
                </a:solidFill>
                <a:latin typeface="Calibri"/>
              </a:rPr>
              <a:t><![CDATA[Var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agittal]]></a:t>
            </a:r>
            <a:br/>
            <a:r>
              <a:rPr lang="en-US" strike="noStrike" sz="1400" spc="0" u="none" cap="none">
                <a:solidFill>
                  <a:srgbClr val="1E293B">
                    <a:alpha val="100000"/>
                  </a:srgbClr>
                </a:solidFill>
                <a:latin typeface="Calibri"/>
              </a:rPr>
              <a:t><![CDATA[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xial]]></a:t>
            </a:r>
            <a:br/>
            <a:r>
              <a:rPr lang="en-US" strike="noStrike" sz="1400" spc="0" u="none" cap="none">
                <a:solidFill>
                  <a:srgbClr val="1E293B">
                    <a:alpha val="100000"/>
                  </a:srgbClr>
                </a:solidFill>
                <a:latin typeface="Calibri"/>
              </a:rPr>
              <a:t><![CDATA[Internal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ve surgery should therefore not focus solely on the visible coronal angulation when a]]></a:t>
            </a:r>
            <a:br/>
            <a:r>
              <a:rPr lang="en-US" strike="noStrike" sz="1400" spc="0" u="none" cap="none">
                <a:solidFill>
                  <a:srgbClr val="1E293B">
                    <a:alpha val="100000"/>
                  </a:srgbClr>
                </a:solidFill>
                <a:latin typeface="Calibri"/>
              </a:rPr>
              <a:t><![CDATA[significant rotational or sagittal component is pres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 of Cubitus Varus]]></a:t>
            </a:r>
            <a:br/>
            <a:br/>
            <a:br/>
            <a:br/>
            <a:r>
              <a:rPr lang="en-US" strike="noStrike" sz="1400" spc="0" u="none" cap="none">
                <a:solidFill>
                  <a:srgbClr val="1E293B">
                    <a:alpha val="100000"/>
                  </a:srgbClr>
                </a:solidFill>
                <a:latin typeface="Calibri"/>
              </a:rPr>
              <a:t><![CDATA[Visible gunstock deformity when the elbow is extend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or reversed carrying ang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ften preserved elbow flexion-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sible hyper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nal rotation deformity may be clinically demonstr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smetic concern is a frequent presenting compla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 posterolateral rotatory instability may occur in some pati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ccasional pain or functional lim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Cubitus Varus Is More Than a Cosmetic Deformity]]></a:t>
            </a:r>
            <a:br/>
            <a:br/>
            <a:br/>
            <a:br/>
            <a:r>
              <a:rPr lang="en-US" strike="noStrike" sz="1400" spc="0" u="none" cap="none">
                <a:solidFill>
                  <a:srgbClr val="1E293B">
                    <a:alpha val="100000"/>
                  </a:srgbClr>
                </a:solidFill>
                <a:latin typeface="Calibri"/>
              </a:rPr>
              <a:t><![CDATA[Cubitus varus was historically regarded mainly as a cosmetic problem. Long-term studies have]]></a:t>
            </a:r>
            <a:br/>
            <a:r>
              <a:rPr lang="en-US" strike="noStrike" sz="1400" spc="0" u="none" cap="none">
                <a:solidFill>
                  <a:srgbClr val="1E293B">
                    <a:alpha val="100000"/>
                  </a:srgbClr>
                </a:solidFill>
                <a:latin typeface="Calibri"/>
              </a:rPr>
              <a:t><![CDATA[demonstrated that abnormal elbow mechanics may predispose to several functional probl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olateral rotatory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collateral ligament complex dys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ardy ulnar neuropathy in selected ca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napping tricep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ered triceps mechan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ed susceptibility to lateral condyle fractures in childre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smetic dissatisf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aluation of Cubitus Varus]]></a:t>
            </a:r>
            <a:br/>
            <a:br/>
            <a:br/>
            <a:br/>
            <a:r>
              <a:rPr lang="en-US" strike="noStrike" sz="1400" spc="0" u="none" cap="none">
                <a:solidFill>
                  <a:srgbClr val="1E293B">
                    <a:alpha val="100000"/>
                  </a:srgbClr>
                </a:solidFill>
                <a:latin typeface="Calibri"/>
              </a:rPr>
              <a:t><![CDATA[Evaluation should determine both the severity and the three-dimensional character of the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Exam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spect both elbows in full 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asure and compare carrying ang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elbow flexion-extension ran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forearm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ok for hyperex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valuate axial rotation of the ar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elbow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form neurovascular examin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ess the patient's cosmetic and functional conc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ic Evaluation of Cubitus Varus]]></a:t>
            </a:r>
            <a:br/>
            <a:br/>
            <a:br/>
            <a:br/>
            <a:r>
              <a:rPr lang="en-US" strike="noStrike" sz="1400" spc="0" u="none" cap="none">
                <a:solidFill>
                  <a:srgbClr val="1E293B">
                    <a:alpha val="100000"/>
                  </a:srgbClr>
                </a:solidFill>
                <a:latin typeface="Calibri"/>
              </a:rPr>
              <a:t><![CDATA[Standard anteroposterior and lateral radiographs of the elbow are usually obtained. Comparative]]></a:t>
            </a:r>
            <a:br/>
            <a:r>
              <a:rPr lang="en-US" strike="noStrike" sz="1400" spc="0" u="none" cap="none">
                <a:solidFill>
                  <a:srgbClr val="1E293B">
                    <a:alpha val="100000"/>
                  </a:srgbClr>
                </a:solidFill>
                <a:latin typeface="Calibri"/>
              </a:rPr>
              <a:t><![CDATA[radiographs of the opposite elbow may be helpful when planning corr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asurements may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umerus-elbow-wrist ang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rying ang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umann angle in paediatric deformity assess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humeral line and sagittal alig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us Varus and Cubitus Valgus – Deformity, Evaluation and Treat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tational assessment using clinical examination and, selectively, advanced imag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with three-dimensional reconstruction may be useful in severe multiplanar deformities or]]></a:t>
            </a:r>
            <a:br/>
            <a:r>
              <a:rPr lang="en-US" strike="noStrike" sz="1400" spc="0" u="none" cap="none">
                <a:solidFill>
                  <a:srgbClr val="1E293B">
                    <a:alpha val="100000"/>
                  </a:srgbClr>
                </a:solidFill>
                <a:latin typeface="Calibri"/>
              </a:rPr>
              <a:t><![CDATA[complex revision surgery but is not mandatory in every c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Treatment of Cubitus Varus]]></a:t>
            </a:r>
            <a:br/>
            <a:br/>
            <a:br/>
            <a:br/>
            <a:r>
              <a:rPr lang="en-US" strike="noStrike" sz="1400" spc="0" u="none" cap="none">
                <a:solidFill>
                  <a:srgbClr val="1E293B">
                    <a:alpha val="100000"/>
                  </a:srgbClr>
                </a:solidFill>
                <a:latin typeface="Calibri"/>
              </a:rPr>
              <a:t><![CDATA[Mild asymptomatic deformity may be observed. Operative correction is considered when deformity is]]></a:t>
            </a:r>
            <a:br/>
            <a:r>
              <a:rPr lang="en-US" strike="noStrike" sz="1400" spc="0" u="none" cap="none">
                <a:solidFill>
                  <a:srgbClr val="1E293B">
                    <a:alpha val="100000"/>
                  </a:srgbClr>
                </a:solidFill>
                <a:latin typeface="Calibri"/>
              </a:rPr>
              <a:t><![CDATA[clinically signific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ubitus Varus and Cubitus Valgus – Deformity, Evaluation and Treat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2026-10-31T08:50:02Z</dcterms:created>
  <dcterms:modified xsi:type="dcterms:W3CDTF">2026-10-31T08:50:02Z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