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nis Classification — Sacral Fractures (Zo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Sacral Fractures — Roy-Camille Classification]]></a:t>
            </a:r>
            <a:br/>
            <a:br/>
            <a:r>
              <a:rPr lang="en-US" strike="noStrike" sz="1400" spc="0" u="none" cap="none">
                <a:solidFill>
                  <a:srgbClr val="1E293B">
                    <a:alpha val="100000"/>
                  </a:srgbClr>
                </a:solidFill>
                <a:latin typeface="Calibri"/>
              </a:rPr>
              <a:t><![CDATA[Transverse sacral fractures are a subset of Denis Zone III injuries that occur through horizontal planes across the sacrum, typically at the S1-S2 or S2-S3 level. They are caused by high-energy axial loading (falls from height, vertical shear in polytrauma). The Roy-Camille classification (1985) grades transverse sacral fractures and the fracture-dislocation variants — and directly determines the surgical approach (anterior vs posterior decompression, type of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y-Camille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Neurologica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1]]></a:t>
            </a:r>
            <a:br/>
            <a:r>
              <a:rPr lang="en-US" strike="noStrike" sz="1400" spc="0" u="none" cap="none">
                <a:solidFill>
                  <a:srgbClr val="1E293B">
                    <a:alpha val="100000"/>
                  </a:srgbClr>
                </a:solidFill>
                <a:latin typeface="Calibri"/>
              </a:rPr>
              <a:t><![CDATA[Flexion injury without displacement — the distal sacrum flexes forward relative to the proximal sacrum at the fracture level; the anterior cortex is intact; the fracture `kinks` the canal but does not create frank displacement]]></a:t>
            </a:r>
            <a:br/>
            <a:r>
              <a:rPr lang="en-US" strike="noStrike" sz="1400" spc="0" u="none" cap="none">
                <a:solidFill>
                  <a:srgbClr val="1E293B">
                    <a:alpha val="100000"/>
                  </a:srgbClr>
                </a:solidFill>
                <a:latin typeface="Calibri"/>
              </a:rPr>
              <a:t><![CDATA[Moderate — the canal kink creates neur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a:t>
            </a:r>
            <a:br/>
            <a:r>
              <a:rPr lang="en-US" strike="noStrike" sz="1400" spc="0" u="none" cap="none">
                <a:solidFill>
                  <a:srgbClr val="1E293B">
                    <a:alpha val="100000"/>
                  </a:srgbClr>
                </a:solidFill>
                <a:latin typeface="Calibri"/>
              </a:rPr>
              <a:t><![CDATA[Flexion injury WITH displacement — the distal fragment is displaced anteriorly (the distal sacrum/coccyx angulates and translates forward into the spinal canal); the neural canal is directly compromised by the anteriorly displaced distal fragment]]></a:t>
            </a:r>
            <a:br/>
            <a:r>
              <a:rPr lang="en-US" strike="noStrike" sz="1400" spc="0" u="none" cap="none">
                <a:solidFill>
                  <a:srgbClr val="1E293B">
                    <a:alpha val="100000"/>
                  </a:srgbClr>
                </a:solidFill>
                <a:latin typeface="Calibri"/>
              </a:rPr>
              <a:t><![CDATA[High — direct canal compromise from the displaced anterior fragment; most require surgical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a:t>
            </a:r>
            <a:br/>
            <a:r>
              <a:rPr lang="en-US" strike="noStrike" sz="1400" spc="0" u="none" cap="none">
                <a:solidFill>
                  <a:srgbClr val="1E293B">
                    <a:alpha val="100000"/>
                  </a:srgbClr>
                </a:solidFill>
                <a:latin typeface="Calibri"/>
              </a:rPr>
              <a:t><![CDATA[Complete translation — the distal fragment is completely displaced anteriorly; there is no residual contact between the distal and proximal sacral fragments; the distal sacrum is completely anteriorly dislocated]]></a:t>
            </a:r>
            <a:br/>
            <a:r>
              <a:rPr lang="en-US" strike="noStrike" sz="1400" spc="0" u="none" cap="none">
                <a:solidFill>
                  <a:srgbClr val="1E293B">
                    <a:alpha val="100000"/>
                  </a:srgbClr>
                </a:solidFill>
                <a:latin typeface="Calibri"/>
              </a:rPr>
              <a:t><![CDATA[Very high — complete translational displacement; cauda equina injury is almost universal; requires urgent surgical stabilisation and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ufficiency Fractures of the Sacrum]]></a:t>
            </a:r>
            <a:br/>
            <a:br/>
            <a:r>
              <a:rPr lang="en-US" strike="noStrike" sz="1400" spc="0" u="none" cap="none">
                <a:solidFill>
                  <a:srgbClr val="1E293B">
                    <a:alpha val="100000"/>
                  </a:srgbClr>
                </a:solidFill>
                <a:latin typeface="Calibri"/>
              </a:rPr>
              <a:t><![CDATA[Sacral insufficiency fractures (SIFs): stress fractures of the sacrum occurring in osteoporotic bone under normal physiological loading; most common in elderly women (post-menopausal osteoporosis); also in patients receiving long-term corticosteroids, pelvic radiotherapy, or those with metabolic bone disease; the fractures typically occur in the sacral ala bilaterally (Zone I) — parallel to the sacroiliac joints; the classic pattern on bone scan is the `H` sign (Honda sign) — bilateral sacral alar uptake creating a horizontal bar through the central sacrum + bilateral vertical alar uptake creating the `H` shape; MRI shows bilateral sacral alar oedema (STIR high sig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SIFs: low back pain, sacral pain, groin pain; typically no history of significant trauma (a fall from standing or even spontaneous onset); often bilateral; pain worse with weight bearing and activity; difficult to diagnose on plain X-ray (the fractures are subtle); bone scan and MRI are the most sensitive investigations; CT shows the fracture lines in detail; management: pain management, protected weight-bearing (walking frame), vitamin D and calcium supplementation, bisphosphonates (bone protection); sacroplasty (cement injection into the sacral fracture — analogous to verteb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Denis classification: Zone I (ala — lateral to foramina — 5.9% neurological deficit — L5 nerve root); Zone II (through foramina — 28.4% — S1/S2 nerve roots — partial bladder/bowel); Zone III (central canal — 56.7% — cauda equina syndrome — urinary retention, saddle anaesthesia, bilateral leg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rates increase medially: Zone I (<6%) → Zone II (~28%) → Zone III (~57%); the most important numbers to know in sacral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da equina syndrome (Zone III): urinary retention is the cardinal symptom; saddle anaesthesia + bilateral leg weakness; urgent decompression within 24–48 hours; incomplete CES has better recovery prognosis than complete CES; bladder catheterisation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5 nerve root (Zone I): the L5 root crosses the sacral ala — at risk in Zone I fractures; presents as foot drop + lateral leg sensory loss; the L5 root is NOT in the foramina or the canal — it is in the alar reg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cral insufficiency fractures: bilateral sacral alar fractures (Zone I) in elderly osteoporotic women; classic Honda/H-sign on bone scan; MRI = bilateral STIR high signal in sacral ala; no significant trauma history; manage conservatively (analgesia, protected mobilisation, bone protection); sacroplasty for refractory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nis F, Davis S, Comfort T. Sacral fractures — an important problem. Clin Orthop Relat Res. 1988;227:67–81.]]></a:t>
            </a:r>
            <a:br/>
            <a:r>
              <a:rPr lang="en-US" strike="noStrike" sz="1200" spc="0" u="none" cap="none">
                <a:solidFill>
                  <a:srgbClr val="1E293B">
                    <a:alpha val="100000"/>
                  </a:srgbClr>
                </a:solidFill>
                <a:latin typeface="Calibri"/>
              </a:rPr>
              <a:t><![CDATA[Roy-Camille R et al. Transverse fracture of the upper sacrum — suicidal jumper`s fracture. Spine. 1985.]]></a:t>
            </a:r>
            <a:br/>
            <a:r>
              <a:rPr lang="en-US" strike="noStrike" sz="1200" spc="0" u="none" cap="none">
                <a:solidFill>
                  <a:srgbClr val="1E293B">
                    <a:alpha val="100000"/>
                  </a:srgbClr>
                </a:solidFill>
                <a:latin typeface="Calibri"/>
              </a:rPr>
              <a:t><![CDATA[Schmidek HH et al. Sacral fractures. J Trauma. 1984.]]></a:t>
            </a:r>
            <a:br/>
            <a:r>
              <a:rPr lang="en-US" strike="noStrike" sz="1200" spc="0" u="none" cap="none">
                <a:solidFill>
                  <a:srgbClr val="1E293B">
                    <a:alpha val="100000"/>
                  </a:srgbClr>
                </a:solidFill>
                <a:latin typeface="Calibri"/>
              </a:rPr>
              <a:t><![CDATA[Bellabarba C et al. Nonsurgical versus surgical treatment of sacral fractures. Spine. 2006.]]></a:t>
            </a:r>
            <a:br/>
            <a:r>
              <a:rPr lang="en-US" strike="noStrike" sz="1200" spc="0" u="none" cap="none">
                <a:solidFill>
                  <a:srgbClr val="1E293B">
                    <a:alpha val="100000"/>
                  </a:srgbClr>
                </a:solidFill>
                <a:latin typeface="Calibri"/>
              </a:rPr>
              <a:t><![CDATA[Mehta S et al. The sacrum — anatomy, surgical approaches and management of sacral fractures. J Am Acad Orthop Surg. 2006.]]></a:t>
            </a:r>
            <a:br/>
            <a:r>
              <a:rPr lang="en-US" strike="noStrike" sz="1200" spc="0" u="none" cap="none">
                <a:solidFill>
                  <a:srgbClr val="1E293B">
                    <a:alpha val="100000"/>
                  </a:srgbClr>
                </a:solidFill>
                <a:latin typeface="Calibri"/>
              </a:rPr>
              <a:t><![CDATA[Miller AN et al. Posterior plating of spinopelvic dissociation. J Orthop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acral Fractures; Denis Classification; Zone I, II, III; Cauda Equina Syndrome; Iliosacral Screw Fixa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 1: lateral to foramina (alar) — low neuro risk. Zone 2: through foramina — higher L5/S1 root risk. Zone 3: medial to foramina (central canal) — highest cauda equina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nis Classification — Sacral Fractures (Zo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acral Fractures]]></a:t>
            </a:r>
            <a:br/>
            <a:br/>
            <a:r>
              <a:rPr lang="en-US" strike="noStrike" sz="1400" spc="0" u="none" cap="none">
                <a:solidFill>
                  <a:srgbClr val="1E293B">
                    <a:alpha val="100000"/>
                  </a:srgbClr>
                </a:solidFill>
                <a:latin typeface="Calibri"/>
              </a:rPr>
              <a:t><![CDATA[Sacral fractures are clinically significant injuries that are frequently missed in the acute trauma setting — particularly in the presence of distracting injuries. They are present in approximately 30–45% of pelvic ring fractures and in up to 5% of all spinal injuries. The sacrum occupies a unique anatomical position at the junction between the spine and the pelvis, transmitting axial loads from the vertebral column to the pelvis and lower extremities and serving as the conduit for the sacral nerve roots (L5, S1–S4). Sacral fractures can therefore produce both pelvic ring instability and neurological deficits affecting bladder, bowel, and sexual function. The Denis classification (1988), based on the relationship of the fracture line to the sacral foramina and spinal canal, directly predicts neurological injury risk and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acral fractures in the elderly are commonly insufficiency fractures (osteoporosis + repetitive loading); in young adults, they are typically high-energy injuries (road traffic accidents, falls from height) associated with pelvic ring disruption; longitudinal sacral fractures (Zone I, II, III) are most common in high-energy trauma; transverse sacral fractures (the `U` or `H` pattern) are associated with falls from height and high-energy axial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acral neural anatomy: the sacral foramina transmit the S1–S4 nerve roots anteriorly (to the sacral plexus → sciatic nerve, pudendal nerve); within the sacral spinal canal (central sacrum) pass the cauda equina (L2–S4 roots); the L5 nerve root crosses the sacral ala (lateral to the foramina) before joining the lumbosacral trunk; Zone I fractures are lateral to the foramina and may injure the L5 nerve root at the ala; Zone II fractures pass through the foramina and injure individual sacral nerve roots (S1-S3); Zone III fractures pass through the spinal canal and risk cauda equin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Classification — Three Zones]]></a:t>
            </a:r>
            <a:br/>
            <a:br/>
            <a:br/>
            <a:br/>
            <a:br/>
            <a:r>
              <a:rPr lang="en-US" strike="noStrike" sz="1400" spc="0" u="none" cap="none">
                <a:solidFill>
                  <a:srgbClr val="1E293B">
                    <a:alpha val="100000"/>
                  </a:srgbClr>
                </a:solidFill>
                <a:latin typeface="Calibri"/>
              </a:rPr>
              <a:t><![CDATA[Denis Zone]]></a:t>
            </a:r>
            <a:b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Neurological Deficit Rate]]></a:t>
            </a:r>
            <a:br/>
            <a:r>
              <a:rPr lang="en-US" strike="noStrike" sz="1400" spc="0" u="none" cap="none">
                <a:solidFill>
                  <a:srgbClr val="1E293B">
                    <a:alpha val="100000"/>
                  </a:srgbClr>
                </a:solidFill>
                <a:latin typeface="Calibri"/>
              </a:rPr>
              <a:t><![CDATA[Type of Neurological Deficit]]></a:t>
            </a:r>
            <a:br/>
            <a:r>
              <a:rPr lang="en-US" strike="noStrike" sz="1400" spc="0" u="none" cap="none">
                <a:solidFill>
                  <a:srgbClr val="1E293B">
                    <a:alpha val="100000"/>
                  </a:srgbClr>
                </a:solidFill>
                <a:latin typeface="Calibri"/>
              </a:rPr>
              <a:t><![CDATA[Management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 — Ala]]></a:t>
            </a:r>
            <a:br/>
            <a:r>
              <a:rPr lang="en-US" strike="noStrike" sz="1400" spc="0" u="none" cap="none">
                <a:solidFill>
                  <a:srgbClr val="1E293B">
                    <a:alpha val="100000"/>
                  </a:srgbClr>
                </a:solidFill>
                <a:latin typeface="Calibri"/>
              </a:rPr>
              <a:t><![CDATA[Fracture through the sacral ala (the lateral wing of the sacrum) — LATERAL to the sacral foramina; the fracture does NOT involve the foramina; the fracture line runs through the cancellous bone of the lateral ala only]]></a:t>
            </a:r>
            <a:br/>
            <a:r>
              <a:rPr lang="en-US" strike="noStrike" sz="1400" spc="0" u="none" cap="none">
                <a:solidFill>
                  <a:srgbClr val="1E293B">
                    <a:alpha val="100000"/>
                  </a:srgbClr>
                </a:solidFill>
                <a:latin typeface="Calibri"/>
              </a:rPr>
              <a:t><![CDATA[~5.9% neurological deficit rate (the lowest of the three zones)]]></a:t>
            </a:r>
            <a:br/>
            <a:r>
              <a:rPr lang="en-US" strike="noStrike" sz="1400" spc="0" u="none" cap="none">
                <a:solidFill>
                  <a:srgbClr val="1E293B">
                    <a:alpha val="100000"/>
                  </a:srgbClr>
                </a:solidFill>
                <a:latin typeface="Calibri"/>
              </a:rPr>
              <a:t><![CDATA[L5 nerve root injury (the L5 root crosses the sacral ala on its way to join the lumbosacral trunk — Zone I fractures can impinge the L5 root); clinical manifestation: foot drop (weakness of dorsiflexion and eversion), lateral leg numbness (L5 dermatomal distribution); occasionally S1 root involvement if the fracture extends medially]]></a:t>
            </a:r>
            <a:br/>
            <a:r>
              <a:rPr lang="en-US" strike="noStrike" sz="1400" spc="0" u="none" cap="none">
                <a:solidFill>
                  <a:srgbClr val="1E293B">
                    <a:alpha val="100000"/>
                  </a:srgbClr>
                </a:solidFill>
                <a:latin typeface="Calibri"/>
              </a:rPr>
              <a:t><![CDATA[Zone I fractures most commonly managed with percutaneous iliosacral screw fixation (for displaced fractures associated with posterior pelvic ring disruption); undisplaced Zone I = non-operative management; neurological deficits typically from L5 root compression → surgical decompression for progressive or severe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 — Foramina]]></a:t>
            </a:r>
            <a:br/>
            <a:r>
              <a:rPr lang="en-US" strike="noStrike" sz="1400" spc="0" u="none" cap="none">
                <a:solidFill>
                  <a:srgbClr val="1E293B">
                    <a:alpha val="100000"/>
                  </a:srgbClr>
                </a:solidFill>
                <a:latin typeface="Calibri"/>
              </a:rPr>
              <a:t><![CDATA[Fracture through the sacral foramina — the fracture line passes through one or more of the sacral neuroforamina (the S1, S2, S3, S4 foramina on the posterior or anterior sacral surface); the fracture traverses the foraminal zone but does NOT extend into the central spinal canal]]></a:t>
            </a:r>
            <a:br/>
            <a:r>
              <a:rPr lang="en-US" strike="noStrike" sz="1400" spc="0" u="none" cap="none">
                <a:solidFill>
                  <a:srgbClr val="1E293B">
                    <a:alpha val="100000"/>
                  </a:srgbClr>
                </a:solidFill>
                <a:latin typeface="Calibri"/>
              </a:rPr>
              <a:t><![CDATA[~28.4% neurological deficit rate — significantly higher than Zone I; the nerve roots passing through the foramina are directly at risk from fracture displacement and foraminal narrowing]]></a:t>
            </a:r>
            <a:br/>
            <a:r>
              <a:rPr lang="en-US" strike="noStrike" sz="1400" spc="0" u="none" cap="none">
                <a:solidFill>
                  <a:srgbClr val="1E293B">
                    <a:alpha val="100000"/>
                  </a:srgbClr>
                </a:solidFill>
                <a:latin typeface="Calibri"/>
              </a:rPr>
              <a:t><![CDATA[S1 and/or S2 nerve root injuries (the roots most commonly injured in Zone II); clinical manifestations: partial loss of bladder/bowel/sexual function (S2-S4 parasympathetic control); weakness of plantarflexion (S1 — gastrocnemius-soleus); reduced/absent S1 reflex (Achilles); sensory loss in S1 dermatomal distribution (lateral foot/heel); some patients have unilateral radicular symptoms]]></a:t>
            </a:r>
            <a:br/>
            <a:r>
              <a:rPr lang="en-US" strike="noStrike" sz="1400" spc="0" u="none" cap="none">
                <a:solidFill>
                  <a:srgbClr val="1E293B">
                    <a:alpha val="100000"/>
                  </a:srgbClr>
                </a:solidFill>
                <a:latin typeface="Calibri"/>
              </a:rPr>
              <a:t><![CDATA[Zone II fractures with significant posterior ring displacement = posterior pelvic ring stabilisation (iliosacral screws); surgical decompression of the foramina (sacral laminectomy/foraminotomy) for neurological deficit not resolving spontaneously or progressive deficit; non-operative for undisplaced or minimally displaced Zone II fractures without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nis Classification — Sacral Fractures (Zo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III — Central Canal]]></a:t>
            </a:r>
            <a:br/>
            <a:r>
              <a:rPr lang="en-US" strike="noStrike" sz="1400" spc="0" u="none" cap="none">
                <a:solidFill>
                  <a:srgbClr val="1E293B">
                    <a:alpha val="100000"/>
                  </a:srgbClr>
                </a:solidFill>
                <a:latin typeface="Calibri"/>
              </a:rPr>
              <a:t><![CDATA[Fracture through the CENTRAL SACRAL CANAL — the fracture line passes medial to the foramina into the sacral spinal canal; the cauda equina (the terminal portion of the spinal cord + all lumbosacral nerve roots including the bladder and bowel roots) passes through this zone; includes transverse sacral fractures (the `U`, `H`, or `Lambda` patterns — Roy-Camille classification of transverse fractures) which involve the central canal]]></a:t>
            </a:r>
            <a:br/>
            <a:r>
              <a:rPr lang="en-US" strike="noStrike" sz="1400" spc="0" u="none" cap="none">
                <a:solidFill>
                  <a:srgbClr val="1E293B">
                    <a:alpha val="100000"/>
                  </a:srgbClr>
                </a:solidFill>
                <a:latin typeface="Calibri"/>
              </a:rPr>
              <a:t><![CDATA[~56.7% neurological deficit rate — the highest of the three zones; more than half of all Zone III sacral fractures have neurological deficit; the cauda equina is at direct risk from the fracture displacement and haematoma]]></a:t>
            </a:r>
            <a:br/>
            <a:r>
              <a:rPr lang="en-US" strike="noStrike" sz="1400" spc="0" u="none" cap="none">
                <a:solidFill>
                  <a:srgbClr val="1E293B">
                    <a:alpha val="100000"/>
                  </a:srgbClr>
                </a:solidFill>
                <a:latin typeface="Calibri"/>
              </a:rPr>
              <a:t><![CDATA[Cauda equina syndrome (CES) — the most serious neurological complication; presents with: saddle anaesthesia (perineal + perianal numbness), bilateral leg weakness and sensory loss, urinary retention (inability to void — the cardinal symptom), faecal incontinence, and sexual dysfunction; incomplete CES (some preservation of function) has better prognosis than complete CES; also unilateral or bilateral radiculopathy from individual nerve root compression]]></a:t>
            </a:r>
            <a:br/>
            <a:r>
              <a:rPr lang="en-US" strike="noStrike" sz="1400" spc="0" u="none" cap="none">
                <a:solidFill>
                  <a:srgbClr val="1E293B">
                    <a:alpha val="100000"/>
                  </a:srgbClr>
                </a:solidFill>
                <a:latin typeface="Calibri"/>
              </a:rPr>
              <a:t><![CDATA[Zone III fractures with neurological deficit = URGENT surgical decompression (sacral laminectomy + posterior element decompression) within 24–48 hours; pelvic ring stabilisation as needed; incomplete CES in particular requires urgent decompression for best neurological recovery; complete CES has less predictable recovery even with urgent surgery; perioperative bladder catheterisation mandatory; long-term urological follow-up for bladder dys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2026-05-03T09:28:05Z</dcterms:created>
  <dcterms:modified xsi:type="dcterms:W3CDTF">2026-05-03T09:28:05Z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