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690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RAUM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Denis Three-Column — Thoracolumbar Injurie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mpression: anterior column only — usually stable. Burst: anterior + middle columns — unstable, canal compromise risk. Flexion-distraction (Chance): posterior tension failure — unstable. Fracture-dislocation: all three columns — highly unstable, neuro injury common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enis Three-Column — Thoracolumbar Injuri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& Historical Context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Denis three-column model is the foundational biomechanical concept for understanding thoracolumbar spinal stability and fracture classification. Published by Francis Denis in 1983 in a landmark paper based on a retrospective review of 412 thoracolumbar spine fractures, the model divided the spine into three longitudinal columns and proposed that disruption of specific combinations of columns — particularly the middle column — predicted instability. Although the Denis classification has been largely superseded by the TLICS and AO Spine systems for treatment planning, the three-column concept remains the essential anatomical framework for understanding thoracolumbar biomechanics and is the prerequisite language for any discussion of spinal stability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enis Three-Column — Thoracolumbar Injuri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three columns (Denis 1983): (1) Anterior column: consists of the anterior longitudinal ligament (ALL) + the anterior half of the vertebral body + the anterior half of the intervertebral disc (annulus fibrosus + nucleus pulposus); the anterior column is the primary compressive load-bearing structure in normal axial loading; (2) Middle column: consists of the posterior longitudinal ligament (PLL) + the posterior half of the vertebral body + the posterior half of the disc; the middle column is the KEY STABILITY DETERMINANT — Denis proposed that disruption of the middle column was the hallmark of an unstable injury; (3) Posterior column: consists of the posterior bony elements (pedicles, facets, laminae, spinous process) + the posterior ligamentous complex (PLC) — supraspinous ligament, interspinous ligament, ligamentum flavum, facet capsules; the posterior column is the primary tensile load-bearing structure in flex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enis Three-Column — Thoracolumbar Injuri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nis`s stability rule: a fracture involving TWO or more columns is considered unstable; a fracture involving only ONE column is stable; the middle column disruption (particularly combined with either the anterior or posterior column) indicates mechanical instability; this `two-column rule` is the central tenet of the Denis classification and provided clinicians with a simple, reproducible guide to surgical decision-making in an era before CT scanning was universally availabl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enis Three-Column — Thoracolumbar Injuri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Three Columns — Detailed Anatomy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lum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nterior Boundar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osterior Boundar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ntent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unct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nterior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nterior surface of the vertebral body (ALL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id-plane of the vertebral bod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LL + anterior ½ vertebral body + anterior ½ disc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mpressive load bearing; resists axial compression; the ALL is the strongest anterior stabiliser; injured in hyperflexion or axial compression (compression fractures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enis Three-Column — Thoracolumbar Injuri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iddle (the critical column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id-plane of the vertebral bod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osterior surface of the vertebral body (PLL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LL + posterior ½ vertebral body + posterior ½ disc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STABILITY DETERMINANT — the middle column is the essential bridge between the weight-bearing anterior column and the tension band posterior column; middle column disruption allows the spine to rotate, translate, and angulate; retropulsion of middle column bone fragments (the posterior vertebral wall) into the spinal canal is the primary mechanism of neural injury in burst fractures; Denis argued that isolated anterior column injury is stable but ANY middle column injury indicates instabilit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enis Three-Column — Thoracolumbar Injuri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osterior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osterior cortex of the pedicles (anterior to the spinal canal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osterior aspect of the spinous processes (supraspinous ligament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edicles + facets + laminae + spinous processes + PLC (supraspinous, interspinous, ligamentum flavum, facet capsules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ensile load bearing (the posterior tension band); resists flexion (the PLC acts like a hinge/tension band on the posterior side); the facet joints resist translational and rotational forces; the posterior column is the primary determinant of flexion stability; disruption of the PLC (the `posterior tension band`) is the most important single indicator of instability in modern classifications (TLICS, AO Spine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enis Three-Column — Thoracolumbar Injuri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nis Fracture Types — Based on Column Involvement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racture Typ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lumns Involve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ability (Denis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script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mpression fractur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nterior column ONL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ABLE (single column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nterior vertebral body wedging; the posterior wall is intact; the middle and posterior columns are not disrupted; the posterior vertebral body wall is intact (visible on lateral X-ray/CT); treated non-operatively with brace (TLSO) in most cases; TLICS morphology score = 1 (compression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enis Three-Column — Thoracolumbar Injuri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urst fractur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nterior AND middle column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UNSTABLE (two columns — Denis); HOWEVER, modern understanding recognises that a burst fracture with intact posterior column (PLC) may be mechanically stable; the TLICS and AO Spine systems incorporate the PLC status to refine this determination; Denis`s original classification would call this unstable because the middle column is disrupte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oth anterior and posterior vertebral body walls are disrupted; the posterior wall retropulses into the spinal canal (bone fragment from the middle column); variable canal compromise; the posterior column (PLC) is intact in a `pure` burst fracture → provides posterior stability; burst fractures with intact PLC may be managed non-operatively if neurologically intac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enis Three-Column — Thoracolumbar Injuri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eat belt (Chance) fractur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iddle AND posterior columns (in distraction/tension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UNSTABLE (two columns); the distraction mechanism fails the middle and posterior columns in tension; the anterior column acts as the hinge (the ALL may be intact); all chance variants (purely bony, ligamentous, or mixed) involve the middle and posterior column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orizontal failure through the spine from a lap-belt mechanism; the posterior elements (pedicles, transverse processes) and often the vertebral body are fractured horizontally; or the interspinous/PLC ligaments are torn (ligamentous Chance); associated intra-abdominal injuries in 40–50% of paediatric cases (the lap-belt creates the same mechanism for both the spine and the visceral organs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enis Three-Column — Thoracolumbar Injuri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racture-disloca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LL THREE column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XIMALLY UNSTABLE (three columns); all stabilising structures are disrupted; translation, rotation, and distraction are all possible; this is the most severe Denis fracture type; surgical stabilisation is mandator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ree subtypes: (1) flexion-rotation (slice fracture — the most common subtype; the vertebra is sheared horizontally with the superior fragment rotating relative to the inferior); (2) shear (AP or PA translation — the vertebra is translated anteriorly or posteriorly); (3) flexion-distraction (posterior distraction dominant); neurological injury is most common in this type; often complete cord or cauda equina injur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enis Three-Column — Thoracolumbar Injuri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nis vs Modern Classifications — Limitations & Evolution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imitations of the Denis classification: (1) it was developed before CT scanning was widely available — the `middle column` is a radiological concept based on plain X-ray assessment; in modern practice, CT provides far more detailed column assessment; (2) it does NOT incorporate neurological status — a burst fracture can be classified as `unstable` by Denis yet the patient may be neurologically intact and successfully managed non-operatively; (3) it does NOT explicitly assess the PLC — the most important determinant of stability in modern systems; (4) inter-observer variability is significant (disagreements on whether the middle column is truly disrupted); (5) it was derived from thoracolumbar fractures — the model is less applicable to cervical spine injuri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enis Three-Column — Thoracolumbar Injuri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egacy and continued importance: despite its limitations, the Denis three-column concept remains the single most taught and most referenced biomechanical framework for thoracolumbar spinal stability; it is the prerequisite understanding for the TLICS score (which was built on the same anatomical foundation) and the AO Spine classification; every spine surgeon uses the three-column language daily; the middle column concept — that disruption of the posterior vertebral body wall indicates a more serious injury than a simple compression fracture — remains clinically valid; the Denis classification directly evolved into the TLICS (which added PLC assessment and neurological status to create a more precise treatment algorithm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enis Three-Column — Thoracolumbar Injuri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xam Pearl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nis three columns: Anterior (ALL + anterior ½ body + anterior ½ disc); Middle (PLL + posterior ½ body + posterior ½ disc — the STABILITY DETERMINANT); Posterior (pedicles + facets + laminae + PLC); single column = stable; 2+ columns = unstabl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enis Three-Column — Thoracolumbar Injuri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racture types: compression (anterior only — stable); burst (anterior + middle — unstable by Denis; may be stable if PLC intact); Chance/seat belt (middle + posterior — unstable); fracture-dislocation (all three — maximally unstable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enis Three-Column — Thoracolumbar Injuri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iddle column = key stability marker: Denis`s most important contribution; disruption of the posterior vertebral body wall (middle column) = NOT a simple compression fracture = at least `partially unstable`; retropulsion of middle column fragments causes neural injury in burst fractur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enis Three-Column — Thoracolumbar Injuri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nis vs TLICS: Denis tells you WHICH columns are disrupted; TLICS incorporates the PLC + neurological status to give a treatment score; they are complementary — Denis describes the anatomy, TLICS guides management; the TLICS system was built on Denis`s three-column framework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nis F. The three column spine and its significance in the classification of acute thoracolumbar spinal injuries. Spine. 1983;8(8):817–831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nis F. Spinal instability as defined by the three-column spine concept in acute spinal trauma. Clin Orthop Relat Res. 1984;189:65–76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Vaccaro AR et al. A new classification of thoracolumbar injuries — TLICS. Spine. 2005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cAfee PC et al. The value of computed tomography in thoracolumbar fractures. J Bone Joint Surg Am. 1983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oldsworth F. Fractures, dislocations, and fracture-dislocations of the spine. J Bone Joint Surg Am. 1970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mpbells Operative Orthopaedics. 14th Edition. Elsevier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rthobullets — Denis Three-Column Classification; Thoracolumbar Fractures; Burst Fracture; Chance Fracture; T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Denis Three-Column — Thoracolumbar Injuri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2026-09-23T08:39:21Z</dcterms:created>
  <dcterms:modified xsi:type="dcterms:W3CDTF">2026-09-23T08:39:21Z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