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upuytren’s Cont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dications for Treatment]]></a:t>
            </a:r>
            <a:br/>
            <a:br/>
            <a:r>
              <a:rPr lang="en-US" strike="noStrike" sz="1400" spc="0" u="none" cap="none">
                <a:solidFill>
                  <a:srgbClr val="1E293B">
                    <a:alpha val="100000"/>
                  </a:srgbClr>
                </a:solidFill>
                <a:latin typeface="Calibri"/>
              </a:rPr>
              <a:t><![CDATA[History: progressive inability to flatten the palm; difficulty with handshakes, gloves, entering pockets; functional impairment with activities requiring finger extension; assess hand dominance, occupation, sporting activities, diathesis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eston tabletop test: the patient places their hand flat on the table; inability to place the palm and fingers flat simultaneously = positive = indicates significant contracture; a simple and rapid screening test; a positive test is often used as a threshold for offering treatment intervention — any patient who cannot place their hand flat on a table has a functionally significant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 the deficit: measure the total passive extension deficit (TPED) = the sum of MCP and PIP fixed flexion contractures; the degree of PIP joint contracture is particularly important — PIP contracture responds less well to treatment and recurs more rapidly than MC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reatment: MCP joint contracture ≥30°; any PIP joint contracture (even 10–15° warrants consideration — PIP contractures deteriorate faster and recover less completely); positive tabletop test; functional impairment; patient wish; note that not all contractures require immediate treatment — disease in the nodule phase without contracture requires observ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Recurr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dle fasciotomy (NA)]]></a:t>
            </a:r>
            <a:br/>
            <a:r>
              <a:rPr lang="en-US" strike="noStrike" sz="1400" spc="0" u="none" cap="none">
                <a:solidFill>
                  <a:srgbClr val="1E293B">
                    <a:alpha val="100000"/>
                  </a:srgbClr>
                </a:solidFill>
                <a:latin typeface="Calibri"/>
              </a:rPr>
              <a:t><![CDATA[Percutaneous needle used to divide the cord at one or more points (without open exposure); under local anaesthesia; outpatient procedure]]></a:t>
            </a:r>
            <a:br/>
            <a:r>
              <a:rPr lang="en-US" strike="noStrike" sz="1400" spc="0" u="none" cap="none">
                <a:solidFill>
                  <a:srgbClr val="1E293B">
                    <a:alpha val="100000"/>
                  </a:srgbClr>
                </a:solidFill>
                <a:latin typeface="Calibri"/>
              </a:rPr>
              <a:t><![CDATA[Single, palpable, pretendinous cord; isolated MCP contracture; elderly or comorbid patients (lower risk profile); can be repeated]]></a:t>
            </a:r>
            <a:br/>
            <a:r>
              <a:rPr lang="en-US" strike="noStrike" sz="1400" spc="0" u="none" cap="none">
                <a:solidFill>
                  <a:srgbClr val="1E293B">
                    <a:alpha val="100000"/>
                  </a:srgbClr>
                </a:solidFill>
                <a:latin typeface="Calibri"/>
              </a:rPr>
              <a:t><![CDATA[Higher recurrence rate than fasciectomy (~50–85% at 5 years); not suitable for spiral cord or tight PIP contractures; quick recovery (days); low complication rate; can be rep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ase injection (Xiapex / Clostridium histolyticum collagenase)]]></a:t>
            </a:r>
            <a:br/>
            <a:r>
              <a:rPr lang="en-US" strike="noStrike" sz="1400" spc="0" u="none" cap="none">
                <a:solidFill>
                  <a:srgbClr val="1E293B">
                    <a:alpha val="100000"/>
                  </a:srgbClr>
                </a:solidFill>
                <a:latin typeface="Calibri"/>
              </a:rPr>
              <a:t><![CDATA[Clostridial collagenase injected into the cord under local anaesthesia; 24 hours later the finger is manipulated to rupture the weakened cord; outpatient procedure]]></a:t>
            </a:r>
            <a:br/>
            <a:r>
              <a:rPr lang="en-US" strike="noStrike" sz="1400" spc="0" u="none" cap="none">
                <a:solidFill>
                  <a:srgbClr val="1E293B">
                    <a:alpha val="100000"/>
                  </a:srgbClr>
                </a:solidFill>
                <a:latin typeface="Calibri"/>
              </a:rPr>
              <a:t><![CDATA[Single cord with palpable, taut pretendinous or digital cord; MCP contracture ideally; PIP contracture (less effective); licensed for MCP and PIP contracture]]></a:t>
            </a:r>
            <a:br/>
            <a:r>
              <a:rPr lang="en-US" strike="noStrike" sz="1400" spc="0" u="none" cap="none">
                <a:solidFill>
                  <a:srgbClr val="1E293B">
                    <a:alpha val="100000"/>
                  </a:srgbClr>
                </a:solidFill>
                <a:latin typeface="Calibri"/>
              </a:rPr>
              <a:t><![CDATA[Good short-term correction rates; similar recurrence to NA at 3–5 years (~50–60%); risk of skin tears (bruising, swelling, tender nodules); rare tendon rupture; withdrawn from UK market (2020) due to commercial reasons but used internationally; cord rupture if injected into a spiral cord risks nerve injury — careful injection site selection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 selective fasciectomy]]></a:t>
            </a:r>
            <a:br/>
            <a:r>
              <a:rPr lang="en-US" strike="noStrike" sz="1400" spc="0" u="none" cap="none">
                <a:solidFill>
                  <a:srgbClr val="1E293B">
                    <a:alpha val="100000"/>
                  </a:srgbClr>
                </a:solidFill>
                <a:latin typeface="Calibri"/>
              </a:rPr>
              <a:t><![CDATA[Open surgical excision of the diseased cords only (not the entire palmar fascia); the standard surgical procedure; performed under regional anaesthesia (Bier block or axillary/wrist block); Brunner incisions (zigzag) or straight incisions with Z-plasty extensions]]></a:t>
            </a:r>
            <a:br/>
            <a:r>
              <a:rPr lang="en-US" strike="noStrike" sz="1400" spc="0" u="none" cap="none">
                <a:solidFill>
                  <a:srgbClr val="1E293B">
                    <a:alpha val="100000"/>
                  </a:srgbClr>
                </a:solidFill>
                <a:latin typeface="Calibri"/>
              </a:rPr>
              <a:t><![CDATA[Most common indication for surgery; MCP contracture ≥30°; PIP contracture; recurrent disease; spiral cord; young patients with diathesis; more durable than NA or collagenase]]></a:t>
            </a:r>
            <a:br/>
            <a:r>
              <a:rPr lang="en-US" strike="noStrike" sz="1400" spc="0" u="none" cap="none">
                <a:solidFill>
                  <a:srgbClr val="1E293B">
                    <a:alpha val="100000"/>
                  </a:srgbClr>
                </a:solidFill>
                <a:latin typeface="Calibri"/>
              </a:rPr>
              <a:t><![CDATA[Recurrence rate approximately 20–40% at 5 years; better correction of PIP contracture than non-surgical methods; complications — nerve/vessel injury, skin necrosis, haematoma, CRPS, infection; most significant risk = digital nerve injury (especially with spiral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radical fasciectomy]]></a:t>
            </a:r>
            <a:br/>
            <a:r>
              <a:rPr lang="en-US" strike="noStrike" sz="1400" spc="0" u="none" cap="none">
                <a:solidFill>
                  <a:srgbClr val="1E293B">
                    <a:alpha val="100000"/>
                  </a:srgbClr>
                </a:solidFill>
                <a:latin typeface="Calibri"/>
              </a:rPr>
              <a:t><![CDATA[Excision of all palmar fascia (diseased and normal); historically performed to reduce recurrence]]></a:t>
            </a:r>
            <a:br/>
            <a:r>
              <a:rPr lang="en-US" strike="noStrike" sz="1400" spc="0" u="none" cap="none">
                <a:solidFill>
                  <a:srgbClr val="1E293B">
                    <a:alpha val="100000"/>
                  </a:srgbClr>
                </a:solidFill>
                <a:latin typeface="Calibri"/>
              </a:rPr>
              <a:t><![CDATA[Largely abandoned — no proven reduction in recurrence vs partial fasciectomy; higher complication rate]]></a:t>
            </a:r>
            <a:br/>
            <a:r>
              <a:rPr lang="en-US" strike="noStrike" sz="1400" spc="0" u="none" cap="none">
                <a:solidFill>
                  <a:srgbClr val="1E293B">
                    <a:alpha val="100000"/>
                  </a:srgbClr>
                </a:solidFill>
                <a:latin typeface="Calibri"/>
              </a:rPr>
              <a:t><![CDATA[Not current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rmofasciectomy]]></a:t>
            </a:r>
            <a:br/>
            <a:r>
              <a:rPr lang="en-US" strike="noStrike" sz="1400" spc="0" u="none" cap="none">
                <a:solidFill>
                  <a:srgbClr val="1E293B">
                    <a:alpha val="100000"/>
                  </a:srgbClr>
                </a:solidFill>
                <a:latin typeface="Calibri"/>
              </a:rPr>
              <a:t><![CDATA[Fasciectomy with excision of the overlying skin (replaced with full-thickness skin graft from the groin or wrist flexor crease); diseased skin is excised where Dupuytren`s disease is known to spread via the skin]]></a:t>
            </a:r>
            <a:br/>
            <a:r>
              <a:rPr lang="en-US" strike="noStrike" sz="1400" spc="0" u="none" cap="none">
                <a:solidFill>
                  <a:srgbClr val="1E293B">
                    <a:alpha val="100000"/>
                  </a:srgbClr>
                </a:solidFill>
                <a:latin typeface="Calibri"/>
              </a:rPr>
              <a:t><![CDATA[High diathesis score; recurrent disease; skin involvement; young patient; PIP disease with skin shortening]]></a:t>
            </a:r>
            <a:br/>
            <a:r>
              <a:rPr lang="en-US" strike="noStrike" sz="1400" spc="0" u="none" cap="none">
                <a:solidFill>
                  <a:srgbClr val="1E293B">
                    <a:alpha val="100000"/>
                  </a:srgbClr>
                </a:solidFill>
                <a:latin typeface="Calibri"/>
              </a:rPr>
              <a:t><![CDATA[Lowest recurrence rate (~10–15%); the skin graft `burns out` local recurrence; longer recovery; donor site scar; used in selected high-diathesis, high-recurrence-risk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Farlane RM. Patterns of the diseased fascia in the fingers in Dupuytren`s contracture. Plast Reconstr Surg. 1974;54(1):31–44.]]></a:t>
            </a:r>
            <a:br/>
            <a:r>
              <a:rPr lang="en-US" strike="noStrike" sz="1200" spc="0" u="none" cap="none">
                <a:solidFill>
                  <a:srgbClr val="1E293B">
                    <a:alpha val="100000"/>
                  </a:srgbClr>
                </a:solidFill>
                <a:latin typeface="Calibri"/>
              </a:rPr>
              <a:t><![CDATA[Hindocha S et al. Dupuytren`s diathesis revisited. J Hand Surg Am. 2006;31(10):1665–1669.]]></a:t>
            </a:r>
            <a:br/>
            <a:r>
              <a:rPr lang="en-US" strike="noStrike" sz="1200" spc="0" u="none" cap="none">
                <a:solidFill>
                  <a:srgbClr val="1E293B">
                    <a:alpha val="100000"/>
                  </a:srgbClr>
                </a:solidFill>
                <a:latin typeface="Calibri"/>
              </a:rPr>
              <a:t><![CDATA[Hueston JT. The table top test. Hand. 1982;14(1):100–103.]]></a:t>
            </a:r>
            <a:br/>
            <a:r>
              <a:rPr lang="en-US" strike="noStrike" sz="1200" spc="0" u="none" cap="none">
                <a:solidFill>
                  <a:srgbClr val="1E293B">
                    <a:alpha val="100000"/>
                  </a:srgbClr>
                </a:solidFill>
                <a:latin typeface="Calibri"/>
              </a:rPr>
              <a:t><![CDATA[Hurst LC et al. Injectable collagenase clostridium histolyticum for Dupuytren`s contracture. N Engl J Med. 2009;361(10):968–979.]]></a:t>
            </a:r>
            <a:br/>
            <a:r>
              <a:rPr lang="en-US" strike="noStrike" sz="1200" spc="0" u="none" cap="none">
                <a:solidFill>
                  <a:srgbClr val="1E293B">
                    <a:alpha val="100000"/>
                  </a:srgbClr>
                </a:solidFill>
                <a:latin typeface="Calibri"/>
              </a:rPr>
              <a:t><![CDATA[van Rijssen AL et al. Percutaneous needle fasciotomy versus limited fasciectomy for Dupuytren`s disease. J Bone Joint Surg Br. 2012;94(5):609–614.]]></a:t>
            </a:r>
            <a:br/>
            <a:r>
              <a:rPr lang="en-US" strike="noStrike" sz="1200" spc="0" u="none" cap="none">
                <a:solidFill>
                  <a:srgbClr val="1E293B">
                    <a:alpha val="100000"/>
                  </a:srgbClr>
                </a:solidFill>
                <a:latin typeface="Calibri"/>
              </a:rPr>
              <a:t><![CDATA[Werker PM et al. Injection of clostridial collagenase for Dupuytren`s contracture. J Hand Surg Br. 2013.]]></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broproliferative disorder of palmar fascia causing fixed flexion deformity of fingers. Risk factors: male, >40 years, northern European descent, diabetes, alcoholism, smoking. Commonly affects ring and little finger; cords/nodules palpable. Hueston’s tabletop test positive (cannot place palm flat on table). Treatment: needle aponeurotomy, limited fasciectomy, collagenase injection; recurrence common.]]>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upuytren’s Cont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upuytren`s contracture is a progressive fibroproliferative condition of the palmar and digital fascia characterised by the formation of pathological nodules and cords that progressively draw the fingers into flexion at the metacarpophalangeal (MCP) and proximal interphalangeal (PIP) joints. It is one of the most common conditions encountered in hand surgery, particularly in populations of northern European descent, and its management requires careful assessment of patient factors, disease extent, and the growing array of available interven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up to 30% in adults of northern European descent by the seventh decade; male:female ratio approximately 7–10:1 (more severe disease in males); bilateral in approximately 40–60%; the ring finger is most commonly involved, followed by the little finger, middle finger, thumb, and index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age (strongest); male sex; northern European ancestry; positive family history (autosomal dominant with variable penetrance); smoking; diabetes (associated with diffuse, bilateral, less amenable to treatment — `diabetic cheiroarthropathy`); alcohol excess; manual labour (controversial); HIV; epilepsy and certain anticonvulsants (phenobarbitone, phenytoin); prior trauma (`post-traumatic Dupuytren`s`) — these associations suggest a common fibroproliferative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ormal palmar fascia → nodule formation (proliferative phase — myofibroblasts, type III collagen); → cord formation (involutional phase — contracted collagen type III replaces type I); → residual phase (matured cord); the nodule is the cellular active phase; the cord is the contracted end-result; myofibroblasts are the primary cellular mediators — they generate the contractile force; the Wnt signalling pathway and TGF-β are key molecular media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thesis (Dupuytren diathesis): a cluster of features predicting aggressive disease and high recurrence after treatment — bilateral disease; involvement of radial digits (index, middle); ectopic disease (Ledderhose disease — plantar fascia; Peyronie`s disease — penile fascia; knuckle pads — Garrod`s pads on the dorsal PIP joints); positive family history; early onset (<50 years); each feature scores 1 point; diathesis score ≥3 predicts high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Dupuytren Cords]]></a:t>
            </a:r>
            <a:br/>
            <a:br/>
            <a:r>
              <a:rPr lang="en-US" strike="noStrike" sz="1400" spc="0" u="none" cap="none">
                <a:solidFill>
                  <a:srgbClr val="1E293B">
                    <a:alpha val="100000"/>
                  </a:srgbClr>
                </a:solidFill>
                <a:latin typeface="Calibri"/>
              </a:rPr>
              <a:t><![CDATA[Cords and their anatomical origins — key for surgical planning: the pretendinous cord (most common — from the pretendinous band of the palmar aponeurosis; causes MCP joint flexion contracture); the spiral cord (most surgically important — arises from the pretendinous band, spiral band, lateral digital sheet, and Grayson`s ligament; it spiralises around the neurovascular bundle, displacing the digital nerve medially and superficially — creating risk of nerve injury during surgical dissection); the lateral cord (from the lateral digital sheet; causes PIP contracture); the central cord (continues from the pretendinous cord into the digit); the natatory cord (in the web space; causes abduct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upuytren’s Cont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piral cord and neurovascular bundle displacement: the spiral cord wraps around the digital nerve and artery, pulling them medially and superficially; the nerve may lie just beneath the skin in a severely contracted finger with a spiral cord; this is the most significant anatomical hazard of Dupuytren surgery and must be anticipated in all cases with PIP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2026-05-03T09:28:03Z</dcterms:created>
  <dcterms:modified xsi:type="dcterms:W3CDTF">2026-05-03T09:28:03Z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