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70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VT Prophylaxis in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methods are particularly useful in patients who cannot receive pharmacological prophylaxis due to bleeding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rmacological Prophylaxis]]></a:t>
            </a:r>
            <a:br/>
            <a:br/>
            <a:br/>
            <a:r>
              <a:rPr lang="en-US" strike="noStrike" sz="1400" spc="0" u="none" cap="none">
                <a:solidFill>
                  <a:srgbClr val="1E293B">
                    <a:alpha val="100000"/>
                  </a:srgbClr>
                </a:solidFill>
                <a:latin typeface="Calibri"/>
              </a:rPr>
              <a:t><![CDATA[Anticoagulant medications are widely used to prevent thrombus formation after orthopaedic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g]]></a:t>
            </a:r>
            <a:br/>
            <a:r>
              <a:rPr lang="en-US" strike="noStrike" sz="1400" spc="0" u="none" cap="none">
                <a:solidFill>
                  <a:srgbClr val="1E293B">
                    <a:alpha val="100000"/>
                  </a:srgbClr>
                </a:solidFill>
                <a:latin typeface="Calibri"/>
              </a:rPr>
              <a:t><![CDATA[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molecular weight heparin]]></a:t>
            </a:r>
            <a:br/>
            <a:r>
              <a:rPr lang="en-US" strike="noStrike" sz="1400" spc="0" u="none" cap="none">
                <a:solidFill>
                  <a:srgbClr val="1E293B">
                    <a:alpha val="100000"/>
                  </a:srgbClr>
                </a:solidFill>
                <a:latin typeface="Calibri"/>
              </a:rPr>
              <a:t><![CDATA[Inhibits factor X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fractionated heparin]]></a:t>
            </a:r>
            <a:br/>
            <a:r>
              <a:rPr lang="en-US" strike="noStrike" sz="1400" spc="0" u="none" cap="none">
                <a:solidFill>
                  <a:srgbClr val="1E293B">
                    <a:alpha val="100000"/>
                  </a:srgbClr>
                </a:solidFill>
                <a:latin typeface="Calibri"/>
              </a:rPr>
              <a:t><![CDATA[Enhances antithrombin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oral anticoagulants]]></a:t>
            </a:r>
            <a:br/>
            <a:r>
              <a:rPr lang="en-US" strike="noStrike" sz="1400" spc="0" u="none" cap="none">
                <a:solidFill>
                  <a:srgbClr val="1E293B">
                    <a:alpha val="100000"/>
                  </a:srgbClr>
                </a:solidFill>
                <a:latin typeface="Calibri"/>
              </a:rPr>
              <a:t><![CDATA[Factor Xa or thrombin inhib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rfarin]]></a:t>
            </a:r>
            <a:br/>
            <a:r>
              <a:rPr lang="en-US" strike="noStrike" sz="1400" spc="0" u="none" cap="none">
                <a:solidFill>
                  <a:srgbClr val="1E293B">
                    <a:alpha val="100000"/>
                  </a:srgbClr>
                </a:solidFill>
                <a:latin typeface="Calibri"/>
              </a:rPr>
              <a:t><![CDATA[Vitamin K antagoni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molecular weight heparin is the most commonly used pharmacological prophylaxis in orthopaedic surgery due to its predictable anticoagulant effect and ease of administ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ation of Prophylaxis]]></a:t>
            </a:r>
            <a:br/>
            <a:br/>
            <a:br/>
            <a:r>
              <a:rPr lang="en-US" strike="noStrike" sz="1400" spc="0" u="none" cap="none">
                <a:solidFill>
                  <a:srgbClr val="1E293B">
                    <a:alpha val="100000"/>
                  </a:srgbClr>
                </a:solidFill>
                <a:latin typeface="Calibri"/>
              </a:rPr>
              <a:t><![CDATA[The duration of prophylaxis depends on the type of surgery perform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Recommended D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hip replacement]]></a:t>
            </a:r>
            <a:br/>
            <a:r>
              <a:rPr lang="en-US" strike="noStrike" sz="1400" spc="0" u="none" cap="none">
                <a:solidFill>
                  <a:srgbClr val="1E293B">
                    <a:alpha val="100000"/>
                  </a:srgbClr>
                </a:solidFill>
                <a:latin typeface="Calibri"/>
              </a:rPr>
              <a:t><![CDATA[28–35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knee replacement]]></a:t>
            </a:r>
            <a:br/>
            <a:r>
              <a:rPr lang="en-US" strike="noStrike" sz="1400" spc="0" u="none" cap="none">
                <a:solidFill>
                  <a:srgbClr val="1E293B">
                    <a:alpha val="100000"/>
                  </a:srgbClr>
                </a:solidFill>
                <a:latin typeface="Calibri"/>
              </a:rPr>
              <a:t><![CDATA[10–14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fracture surgery]]></a:t>
            </a:r>
            <a:br/>
            <a:r>
              <a:rPr lang="en-US" strike="noStrike" sz="1400" spc="0" u="none" cap="none">
                <a:solidFill>
                  <a:srgbClr val="1E293B">
                    <a:alpha val="100000"/>
                  </a:srgbClr>
                </a:solidFill>
                <a:latin typeface="Calibri"/>
              </a:rPr>
              <a:t><![CDATA[28–35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Anticoagulation]]></a:t>
            </a:r>
            <a:br/>
            <a:br/>
            <a:br/>
            <a:r>
              <a:rPr lang="en-US" strike="noStrike" sz="1400" spc="0" u="none" cap="none">
                <a:solidFill>
                  <a:srgbClr val="1E293B">
                    <a:alpha val="100000"/>
                  </a:srgbClr>
                </a:solidFill>
                <a:latin typeface="Calibri"/>
              </a:rPr>
              <a:t><![CDATA[Blee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parin induced thrombocytopen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g intera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wound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Orthopaedic surgery increases risk of DV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rchow triad explains thromb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and knee arthroplasty carry highest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ppler ultrasound is first line investig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molecular weight heparin commonly used for prophyl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AAOS Clinical Practice Guidelines for Venous Thromboembolism.]]></a:t>
            </a:r>
            <a:br/>
            <a:r>
              <a:rPr lang="en-US" strike="noStrike" sz="1200" spc="0" u="none" cap="none">
                <a:solidFill>
                  <a:srgbClr val="1E293B">
                    <a:alpha val="100000"/>
                  </a:srgbClr>
                </a:solidFill>
                <a:latin typeface="Calibri"/>
              </a:rPr>
              <a:t><![CDATA[4. ATLS Advanced Trauma Life Support Manu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VT Prophylaxis in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isk high in hip/knee arthroplasty, hip fracture surgery, pelvic/acetabular trauma, prolonged immobility. Options: LMWH, DOACs (apixaban/rivaroxaban), aspirin (selected low‑risk arthroplasty), mechanical methods (IPC/stockings). Duration: 10–14 days minimum; up to 35 days after hip fracture/arthroplasty. Balance bleeding risk (neuraxial anesthesia timing) with VTE pre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Deep vein thrombosis (DVT) is a serious complication that may occur after orthopaedic trauma or surgery. It involves the formation of thrombi within the deep venous system, most commonly in the veins of the lower limbs. If untreated, these thrombi may dislodge and travel to the lungs, resulting in pulmonary embolism (PE), which can be life-threat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patients are particularly susceptible to venous thromboembolism because surgery and trauma lead to endothelial injury, venous stasis, and hypercoagulability. Major procedures such as hip replacement, knee replacement, and pelvic or lower limb fractures significantly increase the risk of thromboembolic ev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refore prevention of DVT using pharmacological and mechanical methods forms an essential component of perioperative orthopaedic c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Hip fracture surgery carries one of the highest risks of venous thromboembolism in orthopaed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rchow Triad]]></a:t>
            </a:r>
            <a:br/>
            <a:br/>
            <a:br/>
            <a:r>
              <a:rPr lang="en-US" strike="noStrike" sz="1400" spc="0" u="none" cap="none">
                <a:solidFill>
                  <a:srgbClr val="1E293B">
                    <a:alpha val="100000"/>
                  </a:srgbClr>
                </a:solidFill>
                <a:latin typeface="Calibri"/>
              </a:rPr>
              <a:t><![CDATA[The development of venous thrombosis is explained by Virchow triad, which describes three major factors that contribute to thromb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Expla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nous stasis]]></a:t>
            </a:r>
            <a:br/>
            <a:r>
              <a:rPr lang="en-US" strike="noStrike" sz="1400" spc="0" u="none" cap="none">
                <a:solidFill>
                  <a:srgbClr val="1E293B">
                    <a:alpha val="100000"/>
                  </a:srgbClr>
                </a:solidFill>
                <a:latin typeface="Calibri"/>
              </a:rPr>
              <a:t><![CDATA[Reduced blood flow due to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thelial injury]]></a:t>
            </a:r>
            <a:br/>
            <a:r>
              <a:rPr lang="en-US" strike="noStrike" sz="1400" spc="0" u="none" cap="none">
                <a:solidFill>
                  <a:srgbClr val="1E293B">
                    <a:alpha val="100000"/>
                  </a:srgbClr>
                </a:solidFill>
                <a:latin typeface="Calibri"/>
              </a:rPr>
              <a:t><![CDATA[Damage to vessel wall during trauma or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ercoagulability]]></a:t>
            </a:r>
            <a:br/>
            <a:r>
              <a:rPr lang="en-US" strike="noStrike" sz="1400" spc="0" u="none" cap="none">
                <a:solidFill>
                  <a:srgbClr val="1E293B">
                    <a:alpha val="100000"/>
                  </a:srgbClr>
                </a:solidFill>
                <a:latin typeface="Calibri"/>
              </a:rPr>
              <a:t><![CDATA[Increased clotting tend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trauma and surgery frequently involve all three elements of Virchow triad, making patients particularly vulnerable to thromb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a:t>
            </a:r>
            <a:br/>
            <a:br/>
            <a:br/>
            <a:r>
              <a:rPr lang="en-US" strike="noStrike" sz="1400" spc="0" u="none" cap="none">
                <a:solidFill>
                  <a:srgbClr val="1E293B">
                    <a:alpha val="100000"/>
                  </a:srgbClr>
                </a:solidFill>
                <a:latin typeface="Calibri"/>
              </a:rPr>
              <a:t><![CDATA[Multiple patient-related and procedure-related factors influence the risk of developing DV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Related Risk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ced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e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ious history of DV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ign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mo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herited thrombophil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monal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Risk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hip re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knee re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fractur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bon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longed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mong orthopaedic procedures, hip and knee arthroplasty are associated with the highest incidence of venous thromboem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Deep vein thrombosis may be asymptomatic in many patients. When symptoms occur, they are usually related to obstruction of venous outflow and local inflam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f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of the affect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rmth and red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along deep ve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lated superficial ve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e cases may present with pulmonary embolism characterized by shortness of breath, chest pain, tachycardia, and hypox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br/>
            <a:r>
              <a:rPr lang="en-US" strike="noStrike" sz="1400" spc="0" u="none" cap="none">
                <a:solidFill>
                  <a:srgbClr val="1E293B">
                    <a:alpha val="100000"/>
                  </a:srgbClr>
                </a:solidFill>
                <a:latin typeface="Calibri"/>
              </a:rPr>
              <a:t><![CDATA[The diagnosis of DVT requires a combination of clinical evaluation and imaging stu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Metho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ppler ultrasound (first line investig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dimer te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nogra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pulmonary angiography for pulmonary embol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ultrasound is the most commonly used diagnostic tool because it is non-invasive and highly sensitive for detecting proximal venous thromb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Prophylaxis]]></a:t>
            </a:r>
            <a:br/>
            <a:br/>
            <a:br/>
            <a:r>
              <a:rPr lang="en-US" strike="noStrike" sz="1400" spc="0" u="none" cap="none">
                <a:solidFill>
                  <a:srgbClr val="1E293B">
                    <a:alpha val="100000"/>
                  </a:srgbClr>
                </a:solidFill>
                <a:latin typeface="Calibri"/>
              </a:rPr>
              <a:t><![CDATA[Mechanical methods aim to prevent venous stasis by improving venous return from the lower limb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ted compression stock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ittent pneumatic compression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elev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8">
  <a:themeElements>
    <a:clrScheme name="Theme4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2026-06-16T06:13:55Z</dcterms:created>
  <dcterms:modified xsi:type="dcterms:W3CDTF">2026-06-16T06:13:55Z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