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33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lbow Dislocations — Terrible Triad]]></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errible triad = posterior elbow dislocation + radial head fracture + coronoid fracture. Highly unstable pattern, requires surgical fixation of all components. Goal: concentric reduction + early mobilization in stable arc. Complications: stiffness, recurrent instability, arthritis, heterotopic o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Dislocations — Terrible Tri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The terrible triad injury of the elbow is a severe and unstable injury pattern consisting of elbow dislocation associated with fractures of the radial head and the coronoid process of the ulna. This injury pattern is called the “terrible triad” because it historically carried poor outcomes due to persistent instability, stiffness, and post-traumatic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Dislocations — Terrible Tri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n surgical techniques and improved understanding of elbow biomechanics have significantly improved outcomes. Treatment typically involves surgical stabilization including fixation or replacement of the radial head, repair of the coronoid fracture, and reconstruction of the lateral collateral ligament comple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a:t>
            </a:r>
            <a:br/>
            <a:br/>
            <a:br/>
            <a:r>
              <a:rPr lang="en-US" strike="noStrike" sz="1400" spc="0" u="none" cap="none">
                <a:solidFill>
                  <a:srgbClr val="1E293B">
                    <a:alpha val="100000"/>
                  </a:srgbClr>
                </a:solidFill>
                <a:latin typeface="Calibri"/>
              </a:rPr>
              <a:t><![CDATA[The elbow joint is composed of three articul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oulnar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oradial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radioulnar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Dislocations — Terrible Tri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ty of the elbow is maintained by both bony and ligamentous stru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oid process – anterior bony stabiliz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al head – secondary valgus stabiliz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collateral ligament (LCL) comple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collateral ligament (MC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terrible triad injuries, disruption of these structures leads to severe instability of the elbow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Fall on outstretched h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al load applied to forear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lgus force combined with sup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Dislocations — Terrible Tri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olateral rotatory instability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mechanism produces sequential failure of stabilizing structures leading to elbow dislocation and associat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s of the Terrible Triad]]></a:t>
            </a:r>
            <a:br/>
            <a:br/>
            <a:br/>
            <a:br/>
            <a:br/>
            <a:br/>
            <a:br/>
            <a:b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bow dislocation]]></a:t>
            </a:r>
            <a:br/>
            <a:r>
              <a:rPr lang="en-US" strike="noStrike" sz="1400" spc="0" u="none" cap="none">
                <a:solidFill>
                  <a:srgbClr val="1E293B">
                    <a:alpha val="100000"/>
                  </a:srgbClr>
                </a:solidFill>
                <a:latin typeface="Calibri"/>
              </a:rPr>
              <a:t><![CDATA[Usually posterior or posterolater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al head fracture]]></a:t>
            </a:r>
            <a:br/>
            <a:r>
              <a:rPr lang="en-US" strike="noStrike" sz="1400" spc="0" u="none" cap="none">
                <a:solidFill>
                  <a:srgbClr val="1E293B">
                    <a:alpha val="100000"/>
                  </a:srgbClr>
                </a:solidFill>
                <a:latin typeface="Calibri"/>
              </a:rPr>
              <a:t><![CDATA[Often comminu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oid fracture]]></a:t>
            </a:r>
            <a:br/>
            <a:r>
              <a:rPr lang="en-US" strike="noStrike" sz="1400" spc="0" u="none" cap="none">
                <a:solidFill>
                  <a:srgbClr val="1E293B">
                    <a:alpha val="100000"/>
                  </a:srgbClr>
                </a:solidFill>
                <a:latin typeface="Calibri"/>
              </a:rPr>
              <a:t><![CDATA[Typically small tip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Severe elbow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ed elbow mo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Dislocations — Terrible Tri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stability of the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sible neurovascular comprom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careful neurovascular examination is essential to identify injury to the ulnar, median, or radial nerv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and lateral radiographs of elb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fracture evalu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D CT reconstruction for surgical plan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imaging is particularly helpful in identifying the extent of coronoid and radial hea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Dislocations — Terrible Tri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Principles]]></a:t>
            </a:r>
            <a:br/>
            <a:br/>
            <a:br/>
            <a:r>
              <a:rPr lang="en-US" strike="noStrike" sz="1400" spc="0" u="none" cap="none">
                <a:solidFill>
                  <a:srgbClr val="1E293B">
                    <a:alpha val="100000"/>
                  </a:srgbClr>
                </a:solidFill>
                <a:latin typeface="Calibri"/>
              </a:rPr>
              <a:t><![CDATA[The primary goal of treatment is to restore elbow stability and allow early motion to prevent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br/>
            <a:br/>
            <a:br/>
            <a:br/>
            <a:br/>
            <a:br/>
            <a:r>
              <a:rPr lang="en-US" strike="noStrike" sz="1400" spc="0" u="none" cap="none">
                <a:solidFill>
                  <a:srgbClr val="1E293B">
                    <a:alpha val="100000"/>
                  </a:srgbClr>
                </a:solidFill>
                <a:latin typeface="Calibri"/>
              </a:rPr>
              <a:t><![CDATA[Procedure]]></a:t>
            </a:r>
            <a:br/>
            <a:r>
              <a:rPr lang="en-US" strike="noStrike" sz="1400" spc="0" u="none" cap="none">
                <a:solidFill>
                  <a:srgbClr val="1E293B">
                    <a:alpha val="100000"/>
                  </a:srgbClr>
                </a:solidFill>
                <a:latin typeface="Calibri"/>
              </a:rPr>
              <a:t><![CDATA[Purpo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al head fixation or replacement]]></a:t>
            </a:r>
            <a:br/>
            <a:r>
              <a:rPr lang="en-US" strike="noStrike" sz="1400" spc="0" u="none" cap="none">
                <a:solidFill>
                  <a:srgbClr val="1E293B">
                    <a:alpha val="100000"/>
                  </a:srgbClr>
                </a:solidFill>
                <a:latin typeface="Calibri"/>
              </a:rPr>
              <a:t><![CDATA[Restore lateral column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oid fracture fixation]]></a:t>
            </a:r>
            <a:br/>
            <a:r>
              <a:rPr lang="en-US" strike="noStrike" sz="1400" spc="0" u="none" cap="none">
                <a:solidFill>
                  <a:srgbClr val="1E293B">
                    <a:alpha val="100000"/>
                  </a:srgbClr>
                </a:solidFill>
                <a:latin typeface="Calibri"/>
              </a:rPr>
              <a:t><![CDATA[Restore anterior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CL repair]]></a:t>
            </a:r>
            <a:br/>
            <a:r>
              <a:rPr lang="en-US" strike="noStrike" sz="1400" spc="0" u="none" cap="none">
                <a:solidFill>
                  <a:srgbClr val="1E293B">
                    <a:alpha val="100000"/>
                  </a:srgbClr>
                </a:solidFill>
                <a:latin typeface="Calibri"/>
              </a:rPr>
              <a:t><![CDATA[Restore ligamentous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fixation (rare)]]></a:t>
            </a:r>
            <a:br/>
            <a:r>
              <a:rPr lang="en-US" strike="noStrike" sz="1400" spc="0" u="none" cap="none">
                <a:solidFill>
                  <a:srgbClr val="1E293B">
                    <a:alpha val="100000"/>
                  </a:srgbClr>
                </a:solidFill>
                <a:latin typeface="Calibri"/>
              </a:rPr>
              <a:t><![CDATA[Used in persistent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Rehabilitation]]></a:t>
            </a:r>
            <a:br/>
            <a:br/>
            <a:br/>
            <a:r>
              <a:rPr lang="en-US" strike="noStrike" sz="1400" spc="0" u="none" cap="none">
                <a:solidFill>
                  <a:srgbClr val="1E293B">
                    <a:alpha val="100000"/>
                  </a:srgbClr>
                </a:solidFill>
                <a:latin typeface="Calibri"/>
              </a:rPr>
              <a:t><![CDATA[Early controlled mobiliz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Dislocations — Terrible Tri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 for range of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oid prolonged im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 strengthening exerci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Elbow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t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terotopic oss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Terrible triad = elbow dislocation + radial head fracture + coronoid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usually posterolateral rotatory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ases require surg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motion is critical to prevent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Terrible Triad of Elbow]]></a:t>
            </a:r>
            <a:br/>
            <a:r>
              <a:rPr lang="en-US" strike="noStrike" sz="1200" spc="0" u="none" cap="none">
                <a:solidFill>
                  <a:srgbClr val="1E293B">
                    <a:alpha val="100000"/>
                  </a:srgbClr>
                </a:solidFill>
                <a:latin typeface="Calibri"/>
              </a:rPr>
              <a:t><![CDATA[AO Trauma Surgery 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lbow Dislocations — Terrible Triad]]></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2026-09-22T08:51:01Z</dcterms:created>
  <dcterms:modified xsi:type="dcterms:W3CDTF">2026-09-22T08:51:01Z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