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7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vans/Jensen — Inter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Unstable — greater + lesser trochanter)]]></a:t>
            </a:r>
            <a:br/>
            <a:r>
              <a:rPr lang="en-US" strike="noStrike" sz="1400" spc="0" u="none" cap="none">
                <a:solidFill>
                  <a:srgbClr val="1E293B">
                    <a:alpha val="100000"/>
                  </a:srgbClr>
                </a:solidFill>
                <a:latin typeface="Calibri"/>
              </a:rPr>
              <a:t><![CDATA[A four-part fracture with separate greater trochanter AND lesser trochanter fragments in addition to the main proximal and distal fragments; the posteromedial cortex is disrupted (lesser trochanter separated) AND the greater trochanter is also separated; the entire intertrochanteric region is comminuted]]></a:t>
            </a:r>
            <a:br/>
            <a:r>
              <a:rPr lang="en-US" strike="noStrike" sz="1400" spc="0" u="none" cap="none">
                <a:solidFill>
                  <a:srgbClr val="1E293B">
                    <a:alpha val="100000"/>
                  </a:srgbClr>
                </a:solidFill>
                <a:latin typeface="Calibri"/>
              </a:rPr>
              <a:t><![CDATA[COMPLETELY DISRUPTED — both trochanters are separated; no posterolateral or posteromedial bony support]]></a:t>
            </a:r>
            <a:br/>
            <a:r>
              <a:rPr lang="en-US" strike="noStrike" sz="1400" spc="0" u="none" cap="none">
                <a:solidFill>
                  <a:srgbClr val="1E293B">
                    <a:alpha val="100000"/>
                  </a:srgbClr>
                </a:solidFill>
                <a:latin typeface="Calibri"/>
              </a:rPr>
              <a:t><![CDATA[VERY UNSTABLE — four-part fracture with no inherent bony stability; the femoral head and neck are completely freed from the shaft by loss of both trochanters; high risk of varus collapse and screw cut-out]]></a:t>
            </a:r>
            <a:br/>
            <a:r>
              <a:rPr lang="en-US" strike="noStrike" sz="1400" spc="0" u="none" cap="none">
                <a:solidFill>
                  <a:srgbClr val="1E293B">
                    <a:alpha val="100000"/>
                  </a:srgbClr>
                </a:solidFill>
                <a:latin typeface="Calibri"/>
              </a:rPr>
              <a:t><![CDATA[Jensen Type 5 (four-part — greater + lesser trochanter + two main fragments)]]></a:t>
            </a:r>
            <a:br/>
            <a:r>
              <a:rPr lang="en-US" strike="noStrike" sz="1400" spc="0" u="none" cap="none">
                <a:solidFill>
                  <a:srgbClr val="1E293B">
                    <a:alpha val="100000"/>
                  </a:srgbClr>
                </a:solidFill>
                <a:latin typeface="Calibri"/>
              </a:rPr>
              <a:t><![CDATA[IM hip nail preferred; the angular stability of the cephalic blade/screw provides better resistance to varus collapse than DHS in this highly comminuted pattern; proximal femoral arthroplasty (endoprosthesis) may be considered for very elderly frail patients with severe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a:t>
            </a:r>
            <a:br/>
            <a:r>
              <a:rPr lang="en-US" strike="noStrike" sz="1400" spc="0" u="none" cap="none">
                <a:solidFill>
                  <a:srgbClr val="1E293B">
                    <a:alpha val="100000"/>
                  </a:srgbClr>
                </a:solidFill>
                <a:latin typeface="Calibri"/>
              </a:rPr>
              <a:t><![CDATA[A SPECIAL UNSTABLE PATTERN — the fracture line runs from SUPEROMEDIAL to INFEROLATERAL (the opposite obliquity to a stable intertrochanteric fracture); the fracture line is perpendicular to or reversed relative to the standard intertrochanteric pattern; this is NOT a standard Evans type but is a distinct and important unstable pattern; the shaft tends to displace MEDIALLY and the neck tends to displace laterally (the opposite deformity to standard IT fractures)]]></a:t>
            </a:r>
            <a:br/>
            <a:r>
              <a:rPr lang="en-US" strike="noStrike" sz="1400" spc="0" u="none" cap="none">
                <a:solidFill>
                  <a:srgbClr val="1E293B">
                    <a:alpha val="100000"/>
                  </a:srgbClr>
                </a:solidFill>
                <a:latin typeface="Calibri"/>
              </a:rPr>
              <a:t><![CDATA[DISRUPTED in a specific way — the proximal fragment (neck + head) tends to abduct while the shaft medialises]]></a:t>
            </a:r>
            <a:br/>
            <a:r>
              <a:rPr lang="en-US" strike="noStrike" sz="1400" spc="0" u="none" cap="none">
                <a:solidFill>
                  <a:srgbClr val="1E293B">
                    <a:alpha val="100000"/>
                  </a:srgbClr>
                </a:solidFill>
                <a:latin typeface="Calibri"/>
              </a:rPr>
              <a:t><![CDATA[HIGHLY UNSTABLE — the DHS is CONTRAINDICATED for reverse oblique fractures; when the DHS collapses (slides), the fracture DISPLACES rather than compressing (the sliding action of the DHS allows the shaft to medialise rather than the fracture to compress); this is the most important practical management distinction]]></a:t>
            </a:r>
            <a:br/>
            <a:r>
              <a:rPr lang="en-US" strike="noStrike" sz="1400" spc="0" u="none" cap="none">
                <a:solidFill>
                  <a:srgbClr val="1E293B">
                    <a:alpha val="100000"/>
                  </a:srgbClr>
                </a:solidFill>
                <a:latin typeface="Calibri"/>
              </a:rPr>
              <a:t><![CDATA[NOT classified in Evans-Jensen but identified on X-ray by the reversed obliquity; Jensen also noted this as a distinct pattern]]></a:t>
            </a:r>
            <a:br/>
            <a:r>
              <a:rPr lang="en-US" strike="noStrike" sz="1400" spc="0" u="none" cap="none">
                <a:solidFill>
                  <a:srgbClr val="1E293B">
                    <a:alpha val="100000"/>
                  </a:srgbClr>
                </a:solidFill>
                <a:latin typeface="Calibri"/>
              </a:rPr>
              <a:t><![CDATA[IM hip nail is the ONLY appropriate implant — the nail maintains the medullary alignment and prevents medial shaft displacement; DHS is contraindicated; this is a classic exam question: `which intertrochanteric fracture pattern is a contraindication to DHS? = Reverse obl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HS vs IM Nail — Indications]]></a:t>
            </a: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Contraindications]]></a:t>
            </a:r>
            <a:br/>
            <a:r>
              <a:rPr lang="en-US" strike="noStrike" sz="1400" spc="0" u="none" cap="none">
                <a:solidFill>
                  <a:srgbClr val="1E293B">
                    <a:alpha val="100000"/>
                  </a:srgbClr>
                </a:solidFill>
                <a:latin typeface="Calibri"/>
              </a:rPr>
              <a:t><![CDATA[Key 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Evans Types I and II (stable intertrochanteric fractures); stable fracture patterns where medial cortical contact is achievable]]></a:t>
            </a:r>
            <a:br/>
            <a:r>
              <a:rPr lang="en-US" strike="noStrike" sz="1400" spc="0" u="none" cap="none">
                <a:solidFill>
                  <a:srgbClr val="1E293B">
                    <a:alpha val="100000"/>
                  </a:srgbClr>
                </a:solidFill>
                <a:latin typeface="Calibri"/>
              </a:rPr>
              <a:t><![CDATA[REVERSE OBLIQUE (absolute contraindication); subtrochanteric extension; Evans Type III/IV (relative contraindication — many centres use DHS but IM nail is preferred); ipsilateral femoral shaft fracture]]></a:t>
            </a:r>
            <a:br/>
            <a:r>
              <a:rPr lang="en-US" strike="noStrike" sz="1400" spc="0" u="none" cap="none">
                <a:solidFill>
                  <a:srgbClr val="1E293B">
                    <a:alpha val="100000"/>
                  </a:srgbClr>
                </a:solidFill>
                <a:latin typeface="Calibri"/>
              </a:rPr>
              <a:t><![CDATA[Well-studied; extramedullary; easier to remove; good outcomes for stable fractures; the lateral plate provides a moment arm that resists varus; the sliding mechanism allows dynamic compression and cortical imp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Hip Nail (Gamma, PFNA, TFN)]]></a:t>
            </a:r>
            <a:br/>
            <a:r>
              <a:rPr lang="en-US" strike="noStrike" sz="1400" spc="0" u="none" cap="none">
                <a:solidFill>
                  <a:srgbClr val="1E293B">
                    <a:alpha val="100000"/>
                  </a:srgbClr>
                </a:solidFill>
                <a:latin typeface="Calibri"/>
              </a:rPr>
              <a:t><![CDATA[Unstable intertrochanteric fractures (Evans III/IV); reverse oblique (mandatory); subtrochanteric fractures; any IT fracture where DHS is contraindicated; periprosthetic fractures; pathological fractures]]></a:t>
            </a:r>
            <a:br/>
            <a:r>
              <a:rPr lang="en-US" strike="noStrike" sz="1400" spc="0" u="none" cap="none">
                <a:solidFill>
                  <a:srgbClr val="1E293B">
                    <a:alpha val="100000"/>
                  </a:srgbClr>
                </a:solidFill>
                <a:latin typeface="Calibri"/>
              </a:rPr>
              <a:t><![CDATA[Very medially displaced shaft (canal cannot be entered easily); severe ipsilateral femoral deformity; infection at nail entry site]]></a:t>
            </a:r>
            <a:br/>
            <a:r>
              <a:rPr lang="en-US" strike="noStrike" sz="1400" spc="0" u="none" cap="none">
                <a:solidFill>
                  <a:srgbClr val="1E293B">
                    <a:alpha val="100000"/>
                  </a:srgbClr>
                </a:solidFill>
                <a:latin typeface="Calibri"/>
              </a:rPr>
              <a:t><![CDATA[Intramedullary load-sharing reduces bending moment on the implant; less reliance on medial cortical support; cephalic blade (PFNA) provides rotational stability in the femoral head; shorter operative time for experienced surgeons; allows earlier weight-bearing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vans classification: stability based on posteromedial cortex; Type I (undisplaced — stable); Type II (displaced, reducible — stable); Type III (lesser trochanter separate — unstable); Type IV (greater + lesser separate — very unstable); Reverse oblique = separate pattern, DHS contra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ty principle: intact posteromedial cortex (calcar) = stable = DHS appropriate; disrupted posteromedial cortex = unstable = IM nail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oblique = DHS CONTRAINDICATED: the DHS sliding mechanism allows the shaft to medialise (displace medially) rather than the fracture to compress; the reverse fracture line means the dynamic sliding of the DHS worsens the deformity; IM nail prevents medial shaft displacement; this is the most important exam point for intertrochanteric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nsen modification adds Types 3, 4, and 5 (three- and four-part patterns) to the original Evans two-type system; Jensen Type 3 = Evans Type III (lesser trochanter separate); Jensen Type 5 = Evans Type IV (greatest and lesser trochanter separ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p-Apex Distance (TAD): the sum of the distance from the tip of the lag screw to the apex of the femoral head on AP + lateral views; TAD <25 mm is the threshold below which screw cut-out risk is low; TAD >25 mm = significantly increased cut-out risk; the most important intraoperative parameter for DHS/IM nail head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vans EM. The treatment of trochanteric fractures of the femur. J Bone Joint Surg Br. 1949;31-B(2):190–203.]]></a:t>
            </a:r>
            <a:br/>
            <a:r>
              <a:rPr lang="en-US" strike="noStrike" sz="1200" spc="0" u="none" cap="none">
                <a:solidFill>
                  <a:srgbClr val="1E293B">
                    <a:alpha val="100000"/>
                  </a:srgbClr>
                </a:solidFill>
                <a:latin typeface="Calibri"/>
              </a:rPr>
              <a:t><![CDATA[Jensen JS. Classification of trochanteric fractures. Acta Orthop Scand. 1980;51(5):803–810.]]></a:t>
            </a:r>
            <a:br/>
            <a:r>
              <a:rPr lang="en-US" strike="noStrike" sz="1200" spc="0" u="none" cap="none">
                <a:solidFill>
                  <a:srgbClr val="1E293B">
                    <a:alpha val="100000"/>
                  </a:srgbClr>
                </a:solidFill>
                <a:latin typeface="Calibri"/>
              </a:rPr>
              <a:t><![CDATA[Baumgaertner MR et al.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Parker MJ, Handoll HH. Gamma and other cephalocondylic intramedullary nails versus extramedullary implants for extracapsular hip fractures. Cochrane Database Syst Rev. 2010.]]></a:t>
            </a:r>
            <a:br/>
            <a:r>
              <a:rPr lang="en-US" strike="noStrike" sz="1200" spc="0" u="none" cap="none">
                <a:solidFill>
                  <a:srgbClr val="1E293B">
                    <a:alpha val="100000"/>
                  </a:srgbClr>
                </a:solidFill>
                <a:latin typeface="Calibri"/>
              </a:rPr>
              <a:t><![CDATA[Haidukewych GJ, Israel TA, Berry DJ. Reverse obliquity fractures of the intertrochanteric region of the femur. J Bone Joint Surg Am. 200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ble: intact posteromedial buttress; Unstable: posteromedial comminution, reverse obliquity, subtrochanteric extension. Stable → DHS; Unstable → cephalomedullary nail/fixed-angle dev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vans/Jensen — Inter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tertrochanteric Femur Fractures]]></a:t>
            </a:r>
            <a:br/>
            <a:br/>
            <a:r>
              <a:rPr lang="en-US" strike="noStrike" sz="1400" spc="0" u="none" cap="none">
                <a:solidFill>
                  <a:srgbClr val="1E293B">
                    <a:alpha val="100000"/>
                  </a:srgbClr>
                </a:solidFill>
                <a:latin typeface="Calibri"/>
              </a:rPr>
              <a:t><![CDATA[Intertrochanteric (IT) femur fractures are extracapsular fractures occurring between the greater and lesser trochanters of the proximal femur. They are among the most common fractures in the elderly, representing approximately 45–50% of all hip fractures (alongside femoral neck fractures), with an annual incidence of approximately 200 per 100,000 population in patients over 65 years. Because they are extracapsular, blood supply to the femoral head is preserved and avascular necrosis is rare — the primary complications are non-union (uncommon with modern implants) and implant failure from poor fixation in osteoporotic bone. The Evans and Evans-Jensen classifications are the most clinically used systems for intertrochanteric fractures, grading stability and directly guiding implant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intertrochanteric region is the area between the greater and lesser trochanters; the fracture occurs along the intertrochanteric line (extracapsular); the medial cortex (the calcar femorale — a dense medial cortical column) provides the primary bony stability of the intertrochanteric region; its continuity determines whether the fracture is stable or unstable; the deforming forces are: hip flexors (iliopsoas — pulls the lesser trochanter, if detached, into external rotation and flexion) and hip abductors (gluteus medius + minimus — pull the greater trochanter into abduction); the shaft tends to pull into varus and external rotation under the combined deforming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concept: the key determinant of intertrochanteric fracture stability is whether the POSTEROMEDIAL CORTEX (the calcar) is intact; a fracture with intact posteromedial cortex = stable (the fragments impact together under load, providing bony support); a fracture with disrupted posteromedial cortex (comminuted posteromedial wall, or a reverse oblique pattern where the medial cortex is completely lost) = unstable (the fragments cannot impact together — there is no bony support for the sliding hip screw to compress against; the shaft tends to media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ns Classification & Evans-Jensen Modification]]></a:t>
            </a:r>
            <a:br/>
            <a:br/>
            <a:br/>
            <a:br/>
            <a:br/>
            <a:r>
              <a:rPr lang="en-US" strike="noStrike" sz="1400" spc="0" u="none" cap="none">
                <a:solidFill>
                  <a:srgbClr val="1E293B">
                    <a:alpha val="100000"/>
                  </a:srgbClr>
                </a:solidFill>
                <a:latin typeface="Calibri"/>
              </a:rPr>
              <a:t><![CDATA[Evans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osteromedial Cortex]]></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Jensen Modification]]></a:t>
            </a:r>
            <a:br/>
            <a:r>
              <a:rPr lang="en-US" strike="noStrike" sz="1400" spc="0" u="none" cap="none">
                <a:solidFill>
                  <a:srgbClr val="1E293B">
                    <a:alpha val="100000"/>
                  </a:srgbClr>
                </a:solidFill>
                <a:latin typeface="Calibri"/>
              </a:rPr>
              <a:t><![CDATA[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Undisplaced)]]></a:t>
            </a:r>
            <a:br/>
            <a:r>
              <a:rPr lang="en-US" strike="noStrike" sz="1400" spc="0" u="none" cap="none">
                <a:solidFill>
                  <a:srgbClr val="1E293B">
                    <a:alpha val="100000"/>
                  </a:srgbClr>
                </a:solidFill>
                <a:latin typeface="Calibri"/>
              </a:rPr>
              <a:t><![CDATA[A two-part intertrochanteric fracture with NO displacement; the fracture line is complete but the fragments are not displaced; the posteromedial cortex is intact; the fracture is in a stable configuration without any component displacemen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STABLE — intact posteromedial cortex; the fracture can be impacted under load; excellent healing potential]]></a:t>
            </a:r>
            <a:br/>
            <a:r>
              <a:rPr lang="en-US" strike="noStrike" sz="1400" spc="0" u="none" cap="none">
                <a:solidFill>
                  <a:srgbClr val="1E293B">
                    <a:alpha val="100000"/>
                  </a:srgbClr>
                </a:solidFill>
                <a:latin typeface="Calibri"/>
              </a:rPr>
              <a:t><![CDATA[Jensen Type 1 (two fragments, undisplaced)]]></a:t>
            </a:r>
            <a:br/>
            <a:r>
              <a:rPr lang="en-US" strike="noStrike" sz="1400" spc="0" u="none" cap="none">
                <a:solidFill>
                  <a:srgbClr val="1E293B">
                    <a:alpha val="100000"/>
                  </a:srgbClr>
                </a:solidFill>
                <a:latin typeface="Calibri"/>
              </a:rPr>
              <a:t><![CDATA[Dynamic Hip Screw (DHS) — the sliding mechanism of the DHS allows controlled dynamic compression as the patient weight-bears; with intact medial cortex, the femoral head slides down the screw and impacts with the shaft → stable impacted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Displaced stable)]]></a:t>
            </a:r>
            <a:br/>
            <a:r>
              <a:rPr lang="en-US" strike="noStrike" sz="1400" spc="0" u="none" cap="none">
                <a:solidFill>
                  <a:srgbClr val="1E293B">
                    <a:alpha val="100000"/>
                  </a:srgbClr>
                </a:solidFill>
                <a:latin typeface="Calibri"/>
              </a:rPr>
              <a:t><![CDATA[A two-part intertrochanteric fracture with displacement; the fracture is displaced but can be reduced to a stable configuration; the posteromedial cortex is intact (or can be restored to bony contact after reduction); after reduction, the medial cortex provides bony support]]></a:t>
            </a:r>
            <a:br/>
            <a:r>
              <a:rPr lang="en-US" strike="noStrike" sz="1400" spc="0" u="none" cap="none">
                <a:solidFill>
                  <a:srgbClr val="1E293B">
                    <a:alpha val="100000"/>
                  </a:srgbClr>
                </a:solidFill>
                <a:latin typeface="Calibri"/>
              </a:rPr>
              <a:t><![CDATA[INTACT OR RESTORABLE — can be brought back to cortical contact with reduction; the key is that after anatomical reduction, the medial cortex contacts and the fracture can be impacted]]></a:t>
            </a:r>
            <a:br/>
            <a:r>
              <a:rPr lang="en-US" strike="noStrike" sz="1400" spc="0" u="none" cap="none">
                <a:solidFill>
                  <a:srgbClr val="1E293B">
                    <a:alpha val="100000"/>
                  </a:srgbClr>
                </a:solidFill>
                <a:latin typeface="Calibri"/>
              </a:rPr>
              <a:t><![CDATA[STABLE AFTER REDUCTION — once reduced, the intact or restored medial cortex provides stability; the DHS dynamic compression mechanism functions properly with cortical support]]></a:t>
            </a:r>
            <a:br/>
            <a:r>
              <a:rPr lang="en-US" strike="noStrike" sz="1400" spc="0" u="none" cap="none">
                <a:solidFill>
                  <a:srgbClr val="1E293B">
                    <a:alpha val="100000"/>
                  </a:srgbClr>
                </a:solidFill>
                <a:latin typeface="Calibri"/>
              </a:rPr>
              <a:t><![CDATA[Jensen Type 2 (two fragments, displaced)]]></a:t>
            </a:r>
            <a:br/>
            <a:r>
              <a:rPr lang="en-US" strike="noStrike" sz="1400" spc="0" u="none" cap="none">
                <a:solidFill>
                  <a:srgbClr val="1E293B">
                    <a:alpha val="100000"/>
                  </a:srgbClr>
                </a:solidFill>
                <a:latin typeface="Calibri"/>
              </a:rPr>
              <a:t><![CDATA[DHS — dynamic hip screw; the anatomical reduction ensures the medial cortex is in contact before screw insertion; the DHS provides dynamic compression along the femoral neck axis; anatomical reduction is critical to achieve the stabl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vans/Jensen — Inter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Unstable — posteromedial comminution)]]></a:t>
            </a:r>
            <a:br/>
            <a:r>
              <a:rPr lang="en-US" strike="noStrike" sz="1400" spc="0" u="none" cap="none">
                <a:solidFill>
                  <a:srgbClr val="1E293B">
                    <a:alpha val="100000"/>
                  </a:srgbClr>
                </a:solidFill>
                <a:latin typeface="Calibri"/>
              </a:rPr>
              <a:t><![CDATA[A three-part fracture with POSTEROMEDIAL COMMINUTION — a separate lesser trochanter fragment (the posteromedial cortex) is detached, creating a third fragment; the medial cortex is disrupted; even after reduction, there is no medial bony support for the DHS to compress against]]></a:t>
            </a:r>
            <a:br/>
            <a:r>
              <a:rPr lang="en-US" strike="noStrike" sz="1400" spc="0" u="none" cap="none">
                <a:solidFill>
                  <a:srgbClr val="1E293B">
                    <a:alpha val="100000"/>
                  </a:srgbClr>
                </a:solidFill>
                <a:latin typeface="Calibri"/>
              </a:rPr>
              <a:t><![CDATA[DISRUPTED — the lesser trochanter (which represents the posteromedial cortex) is detached as a separate fragment; there is no posteromedial bony contact after fracture reduction]]></a:t>
            </a:r>
            <a:br/>
            <a:r>
              <a:rPr lang="en-US" strike="noStrike" sz="1400" spc="0" u="none" cap="none">
                <a:solidFill>
                  <a:srgbClr val="1E293B">
                    <a:alpha val="100000"/>
                  </a:srgbClr>
                </a:solidFill>
                <a:latin typeface="Calibri"/>
              </a:rPr>
              <a:t><![CDATA[UNSTABLE — without medial cortical support, the femoral head and neck tend to `ride up` on the DHS screw (the screw cuts out medially through the femoral head), or the shaft medialises under the condyle plate; DHS is biomechanically disadvantaged for Type III — however, many UK centres still use DHS for Type III with careful reduction technique and achieve adequate results]]></a:t>
            </a:r>
            <a:br/>
            <a:r>
              <a:rPr lang="en-US" strike="noStrike" sz="1400" spc="0" u="none" cap="none">
                <a:solidFill>
                  <a:srgbClr val="1E293B">
                    <a:alpha val="100000"/>
                  </a:srgbClr>
                </a:solidFill>
                <a:latin typeface="Calibri"/>
              </a:rPr>
              <a:t><![CDATA[Jensen Type 3 (three fragments — lesser trochanter is the third fragment)]]></a:t>
            </a:r>
            <a:br/>
            <a:r>
              <a:rPr lang="en-US" strike="noStrike" sz="1400" spc="0" u="none" cap="none">
                <a:solidFill>
                  <a:srgbClr val="1E293B">
                    <a:alpha val="100000"/>
                  </a:srgbClr>
                </a:solidFill>
                <a:latin typeface="Calibri"/>
              </a:rPr>
              <a:t><![CDATA[INTRAMEDULLARY (IM) hip nail (cephalomedullary nail — Gamma nail, PFNA, TFN-ADVANCED) is increasingly preferred for Evans Type III because: the nail provides medial support within the medullary canal; the cephalic screw or blade is placed in the femoral head with greater angular stability; the biomechanics do not rely on medial cortical support from the posteromedial wall; modern IM nails are more forgiving than DHS for unstabl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2026-06-16T06:15:20Z</dcterms:created>
  <dcterms:modified xsi:type="dcterms:W3CDTF">2026-06-16T06:15:20Z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