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9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 most common malignant bone tumor in children/adolescents after osteosarcoma. Characterized by t(11;22) → EWS-FLI1 translocation. Common sites: diaphysis of long bones, pelvis, ribs. Onion-skin periosteal reaction on X-ray is classical. Treatment: multi-agent chemotherapy (VDC/IE), surgical resection ± radiotherapy. Overall survival ~70% in localized disease,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is the second most common primary malignant bone tumour in children and adolescents after osteosarcoma, and the most common in the first decade of life. It is a highly aggressive malignancy arising from primitive mesenchymal stem cells and characterised by a specific chromosomal translocation. Without treatment, survival is measured in months; with modern multimodal treatment (chemotherapy + surgery ± radiotherapy), five-year survival for localised disease approaches 70–80%, making Ewing sarcoma one of the most chemotherapy-sensitive solid tumours in paediatric oncolo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incidence approximately 3 per million per year; peak age 10–15 years (first decade and early second decade); rare below age 5 and above age 30; male:female ratio approximately 1.5:1; strong predilection for White/Caucasian patients (rare in Black and Asian populations — possibly related to EWS-FLI1 translocation frequency differences); approximately 25% of patients have metastatic disease at diagnosis; most common sites — pelvis and sacrum (25%), femur (20%), tibia (10%), humerus (10%), ribs and vertebrae (15%); unlike osteosarcoma (which is predominantly metaphyseal), Ewing sarcoma has a DIAPHYSEAL predi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lecular pathology — the translocation: Ewing sarcoma is defined by a specific chromosomal translocation in almost all cases; the most common is t(11;22)(q24;q12) — present in approximately 85% of cases; this fuses the EWSR1 gene (chromosome 22) with the FLI1 gene (chromosome 11) to produce the EWS-FLI1 fusion protein; this oncogenic fusion protein is an aberrant transcription factor that drives tumour cell proliferation and inhibits differentiation; other less common translocations include t(21;22)(q22;q12) — EWS-ERG fusion (5–10%); detection of this translocation by FISH (fluorescence in situ hybridisation) or RT-PCR on tumour tissue is confirmatory of Ewing sarcoma; the translocation is the diagnostic hallmark that distinguishes it from other small round blue cell tumou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Family of Tumours (ESFT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lo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c Ewing sarcoma (bon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, diaphyseal; pelvis/femur/tibia/humerus/rib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 round blue cells; Homer-Wright pseudorosettes (poorly formed); PAS-positive glycogen granules; CD99 strongly positive (MIC2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(11;22) EWS-FLI1 (85%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osseous Ewing 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 tissue; paravertebral, chest wall, retroperitone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as class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trans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NET (Peripheral Neuroectodermal Tumou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and soft tissue; chest wall (Askin tumou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tter-formed Homer-Wright rosettes; neural differentiation markers (NSE, synaptophysin, S100); CD99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EWS-FLI1 or EWS-ERG translocations; all ESFT share same molecular ba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& Radiolog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: pain (most common presenting symptom — typically intermittent initially, then constant); soft tissue swelling (large extraosseous mass component is characteristic of Ewing sarcoma and helps distinguish it from osteosarcoma which tends to have a smaller soft tissue component); local warmth and erythema (may mimic osteomyelitis — the `masquerader` diagnosis); systemic features — fever, malaise, elevated ESR, elevated LDH, elevated WBC; these systemic inflammatory features make Ewing sarcoma the bone tumour most commonly mistaken for osteomyelitis (this is a classic exam scenario — differentiating Ewing sarcoma from osteomyelitis); in a child with a diaphyseal bone lesion + fever + raised inflammatory markers, biopsy before treating as inf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ic features of Ewing sarcoma: diaphyseal location; permeative `moth-eaten` pattern of bone destruction — diffuse permeation through cancellous bone giving an indistinct margin; laminated (onion-skin) periosteal reaction — multiple concentric layers of periosteal new bone; sunburst periosteal reaction (less common but recognised); Codman`s triangle (reactive periosteum lifted by tumour); soft tissue mass (often disproportionately large compared to the bony destru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eatures: MRI is mandatory for local staging; T1 — low signal in the medullary canal; T2/STIR — high signal in the marrow (replacing normal fatty marrow signal) with an extensive extraosseous soft tissue mass of high T2 signal; the soft tissue component is often dramatic and extends well beyond the visible bony lesion; MRI of the entire bone is required to exclude skip lesions; gadolinium enhances the viable tumour periphery and heterogeneous enhancement reflects central necrosis (which may be pronounced after neoadjuvant chemotherap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ing investigations: MRI of the primary bone (entire bone); CT chest for pulmonary metastases; bone scan (Tc-99m MDP) or PET-CT for distant osseous metastases; PET-CT is increasingly preferred over bone scan for initial staging and response assessment; bilateral bone marrow trephine biopsies (to assess bone marrow metastases — present in ~20% of patients at diagnosis); LDH, FBC, CRP, ES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modal Treatment Protocol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tion / Detai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uction chemotherapy (neoadjuva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DE regimen (EuroEWING): Vincristine, Ifosfamide, Doxorubicin (Adriamycin), Etoposide; 6 cycles × 3 weeks each (18 weeks total); alternative in North America — VDC/IE (Vincristine, Doxorubicin, Cyclophosphamide / Ifosfamide, Etoposide) — INT-0091 and AEWS0031 protoco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8–24 weeks pre-operative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uce primary tumour size; treat micrometastases; enable limb salvage surgery; assess chemotherapy response (key prognostic factor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control — surge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excision with adequate surgical margins; limb salvage in ~80% of cases; endoprosthetic reconstruction for periarticular tumours; biological reconstruction (allograft, VFF) for diaphyseal tumours; amputation when margins cannot be achieved or for rapidly progressive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6 cycles of induction chemotherapy; surgery performed when chemotherapy-related immunosuppression has recovered (ANC >1,500)]]>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eve wide surgical margins; preserve limb where possible; histological response assessment from resected specime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control — radiothera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is radiosensitive; RT (45–54 Gy) used when: (1) surgical margins are inadequate (R1 — microscopically positive margins); (2) tumour is in a location not amenable to surgery (spine, pelvis, skull); (3) patient or family declines surgery; (4) axial tumours; proton beam therapy increasingly used for axial tumours (reduces radiation dose to adjacent critical stru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ly or as primary local control; concurrent or sequential with adjuvant chem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tumour control when surgery inadequate or not possible; Ewing is the most radiosensitive primary bone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olidation chemotherapy (adjuva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/IE or VAI (Vincristine, Actinomycin D [Dactinomycin], Cyclophosphamide / Ifosfamide, Etoposide) — EuroEWING consolidation; typically 8–9 additional cycles post-operatively; total treatment duration ~12–14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ly; ~6–8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iminate residual micrometastatic disease; prevent relap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dose chemotherapy + ASCT (selected cas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 high-risk patients (metastatic disease, poor histological response, relapsed disease); myeloablative chemotherapy (busulfan/melphalan) + autologous stem cell transplantation (ASCT); EuroEWING randomised trials are investigating the benefit of ASCT in high-risk localised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consolidation chemo in selected pati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rther intensification of systemic treatment in high-risk patients; aim to improve overall surviv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tic Factors & Outcom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ical response to neoadjuvant chemotherapy — the most important prognostic factor: the proportion of viable tumour cells in the resected specimen after neoadjuvant chemotherapy predicts outcome; good histological response (<10% viable tumour — equivalent to Huvos III–IV in osteosarcoma) is associated with ~70–75% event-free survival at 5 years; poor histological response (>10% viable tumour) is associated with ~25–35% event-free survival; histological response is the single most powerful predictor of survival in Ewing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ther prognostic factors: absence of metastases at diagnosis (the most important clinical factor — localised disease 5-year survival ~70–80% vs metastatic disease ~20–30%); tumour site — pelvis and sacral tumours have significantly worse outcomes than appendicular tumours (due to large tumour volume, proximity to critical structures, often unresectable, and delayed diagnosis); tumour size (>8 cm or >200 mL volume = poor prognosis); LDH (elevated LDH = worse prognosis); age (>15 years = worse prognosis); EWS-ERG translocation (slightly worse prognosis than EWS-FLI1)]]>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attre O et al. Gene fusion with an ETS DNA-binding domain caused by chromosome translocation in human tumours. Nature. 1992;359:162–16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enstein R et al. Primary disseminated multifocal Ewing sarcoma: results of the Euro-EWING 99 trial. J Clin Oncol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ier HE et al. Addition of ifosfamide and etoposide to standard chemotherapy for Ewing sarcoma and primitive neuroectodermal tumour of bone. NEJM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lussen M et al. Ewing`s tumours with primary lung metastases — survival analysis of 114 (European Intergroup) Cooperative Ewing`s Sarcoma Studies patients. J Clin Oncol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rnstein M et al. Ewing`s sarcoma family of tumours — current management. Oncologist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yers PA et al. Ewing sarcoma: a randomised trial of a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2026-10-30T09:38:43Z</dcterms:created>
  <dcterms:modified xsi:type="dcterms:W3CDTF">2026-10-30T09:38:43Z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