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Complete, partia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partial displacement; the femoral head is rotated into varus; the trabecular pattern is MALALIGNED — the trabeculae of the femoral head are no longer continuous with those of the acetabulum; posterior capsule remains parti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us tilt of femoral head; trabecular malalignment; partial displacement; head rotates into apparent ab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~20–30%); retinacular vessels likely kinked or partially to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Complete, fu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full displacement; the femoral head lies free in the acetabulum (no soft tissue attachment restraining it); the trabecular pattern paradoxically REALIGNS (the femoral head reorients to the acetabulum due to the capsular detachment) — this `realignment` on the AP view in a displaced fracture = 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displacement; the femoral head trabeculae paradoxically re-align with the acetabulum (head is free and reorients); the femoral shaft is proximally migrated and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~30%); retinacular vessels fully torn; head is devascular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actical Garden simplification: in clinical practice, Garden is simplified to two groups — undisplaced (Garden I + II) and displaced (Garden III + IV); this binary classification directly guides treatment: undisplaced = internal fixation in all age groups; displaced in the elderly = arthroplasty (hemiarthroplasty or THA); displaced in the young = urgent anatomical reduction and internal fixation (preserve the he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radox of Grade IV trabecular alignment: in Garden IV, the femoral head is completely detached from the neck and free in the acetabulum; it rotates to align its trabeculae with the acetabular trabeculae — this paradoxical `alignment` on the X-ray actually indicates maximum displacement and is NOT reassuring; recognising this is a key exam p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Classification (Fracture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Angle (from horizont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For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& 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3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forces predominate across the fracture; the fracture line is nearly horizontal; compressive load drives the fragments together; inherent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stable; good healing potential; low non-union rate; compression load promotes union; internal fixation straightforw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0–5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compressive and shear forces; moderate obliquity; inter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stability; reasonable healing potential with adequate fixation; intermediate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 from horizontal (approaching vertical)]]>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s predominate; the fracture line is steep/vertical; axial load produces shear across the fracture rather than compression; the fragments tend to slide past each other rather than being compressed together; mechanically ver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unstable; highest non-union rate; internal fixation is most at risk of failure; shear forces cause hardware to cut out; Pauwels III in a young patient is a technically demanding fixation problem; valgus intertrochanteric osteotomy may be used to convert the shear forces to compression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uwels angle is measured on the AP radiograph between the fracture line and the horizontal; a more vertical fracture line = higher Pauwels type = more shear force = more unstable = higher non-union risk; the Pauwels classification is most clinically relevant in young patients where internal fixation is the goal — a Pauwels III fracture in a young patient requires a more aggressive fixation strategy (blade plate, dynamic hip screw with derotation screw, or valgus osteotomy) than a Pauwels I fracture treated with cannulated screw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Choi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iona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derly (>65), low-demand, undisplaced (Garden I/II)]]>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 /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cancellous screws (3 screws in inverted triangle configuration); or dynamic hip screw (DHS) with derotation scr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AVN risk; fixation preserves the native femoral head; shorter operation; less morbidity than arthroplasty in low-demand elderly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RS. The structure and function of the proximal end of the femur. J Bone Joint Surg Br. 19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F. Biomechanics of the Normal and Diseased Hip. Springer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gaertner MR et al. The value of the tip-apex distance in predicting failure of fixation of peritrochanteric fractures of the hip. J Bone Joint Surg Am. 1995;77(7):1058–10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Hip fracture: management (NG124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HEALTH trial — total hip arthroplasty or hemiarthroplasty for hip fracture. NEJM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wart E et al. Arthroplasty for femoral neck fracture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er MJ, Gurusamy KS. Internal fixation implants for intracapsular proximal femoral fractures in adult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–II = non-displaced, III–IV = displaced. Pauwels I 50° vertical shear. Young = urgent reduction + fixation (CS/DHS). Elderly = arthroplasty if displaced. Complications: AVN,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s are among the most clinically significant injuries in orthopaedics, disproportionately affecting the elderly osteoporotic population and carrying a one-year mortality of 20–35%. They represent a unique fracture where the choice of surgical treatment — internal fixation to preserve the femoral head vs arthroplasty to replace it — is critically dependent on the patient`s age, physiological status, degree of displacement, and pre-existing hip disease. The two most widely used classification systems — Garden (displacement) and Pauwels (fracture angle) — directly guide this decision-mak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pproximately 76,000 hip fractures per year in the UK; femoral neck fractures account for ~45–50% (the remainder being intertrochanteric and subtrochanteric); female:male ratio 3:1; mean age ~80 years; the one-year mortality of 20–35% reflects the frailty of the patient population rather than the fracture per se; approximately 50% never return to their pre-fracture level of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the femoral head is supplied by three sources: (1) the medial femoral circumflex artery (MFCA — the dominant supply via the retinacular vessels running along the femoral neck beneath the synovium — the posterosuperior and posteroinferior retinacular arteries; the MFCA arises from the profunda femoris); (2) the lateral femoral circumflex artery (LFCA — minor contribution); (3) the artery of the ligamentum teres (obturator artery — minor, but the ONLY supply to the femoral head in infancy); displacement of the femoral neck fracture tears or kinks the retinacular vessels, interrupting the dominant MFCA supply → avascular necrosis (AVN) of the femoral head; the risk of AVN is directly proportional to the degree of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and AVN: the two most important complications of femoral neck fractures managed with internal fixation; AVN rate: undisplaced (Garden I/II) ~10–15%; displaced (Garden III/IV) ~20–30% with modern fixation; non-union rate: undisplaced ~5%; displaced ~20–30%; these high rates of failure with internal fixation in displaced fractures in elderly patients drove the shift to primary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Classification (Displacemen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Incomplete / valgus imp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; the inferior cortex is intact; the femoral head is tilted into valgus; the trabecular pattern is malaligned but the fracture is stable; the head is impacted sup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tilt of femoral head; trabeculae of femoral head appear more vertical than normal; incomplete fracture line visible inf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~10%); retinacular vessels are unlikely to be fully disrupted in an impacted valg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Complete,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femoral neck but WITHOUT displacement; the trabecular pattern remains aligned (trabeculae of femoral head are continuous with those of the acetabulum); no varus or valgus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line; normal trabecular alignment; no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–moderate (~10–15%); vessels intact but at risk from haematoma pres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2026-03-17T00:16:22Z</dcterms:created>
  <dcterms:modified xsi:type="dcterms:W3CDTF">2026-03-17T00:16:22Z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