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1865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loating Joints — Floating Knee, Floating Elbow & Floating Should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 — Intra-articular femur]]></a:t>
            </a:r>
            <a:br/>
            <a:r>
              <a:rPr lang="en-US" strike="noStrike" sz="1400" spc="0" u="none" cap="none">
                <a:solidFill>
                  <a:srgbClr val="1E293B">
                    <a:alpha val="100000"/>
                  </a:srgbClr>
                </a:solidFill>
                <a:latin typeface="Calibri"/>
              </a:rPr>
              <a:t><![CDATA[Distal femur fracture INVOLVING the articular surface of the knee joint (AO/OTA 33B or 33C — intercondylar, unicondylar, or supracondylar-intercondylar); the articular surface of the distal femur is disrupted]]></a:t>
            </a:r>
            <a:br/>
            <a:r>
              <a:rPr lang="en-US" strike="noStrike" sz="1400" spc="0" u="none" cap="none">
                <a:solidFill>
                  <a:srgbClr val="1E293B">
                    <a:alpha val="100000"/>
                  </a:srgbClr>
                </a:solidFill>
                <a:latin typeface="Calibri"/>
              </a:rPr>
              <a:t><![CDATA[Diaphyseal tibia fracture (extra-articular proximally)]]></a:t>
            </a:r>
            <a:br/>
            <a:r>
              <a:rPr lang="en-US" strike="noStrike" sz="1400" spc="0" u="none" cap="none">
                <a:solidFill>
                  <a:srgbClr val="1E293B">
                    <a:alpha val="100000"/>
                  </a:srgbClr>
                </a:solidFill>
                <a:latin typeface="Calibri"/>
              </a:rPr>
              <a:t><![CDATA[The distal femoral articular surface is involved — the knee joint is disrupted from the femoral side]]></a:t>
            </a:r>
            <a:br/>
            <a:r>
              <a:rPr lang="en-US" strike="noStrike" sz="1400" spc="0" u="none" cap="none">
                <a:solidFill>
                  <a:srgbClr val="1E293B">
                    <a:alpha val="100000"/>
                  </a:srgbClr>
                </a:solidFill>
                <a:latin typeface="Calibri"/>
              </a:rPr>
              <a:t><![CDATA[Significantly more complex — the articular surface of the distal femur must be anatomically reconstructed (requires ORIF with plate fixation of the distal femur — IM nailing is contraindicated for intercondylar fractures); the tibia fracture is then stabilised (IM nail or plate); the distal femoral articular reconstruction takes priority; long-term knee function depends on the quality of articular reduction; risk of post-traumatic knee osteoarthritis is hig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B — Intra-articular tibia]]></a:t>
            </a:r>
            <a:br/>
            <a:r>
              <a:rPr lang="en-US" strike="noStrike" sz="1400" spc="0" u="none" cap="none">
                <a:solidFill>
                  <a:srgbClr val="1E293B">
                    <a:alpha val="100000"/>
                  </a:srgbClr>
                </a:solidFill>
                <a:latin typeface="Calibri"/>
              </a:rPr>
              <a:t><![CDATA[Diaphyseal femur fracture (extra-articular distally)]]></a:t>
            </a:r>
            <a:br/>
            <a:r>
              <a:rPr lang="en-US" strike="noStrike" sz="1400" spc="0" u="none" cap="none">
                <a:solidFill>
                  <a:srgbClr val="1E293B">
                    <a:alpha val="100000"/>
                  </a:srgbClr>
                </a:solidFill>
                <a:latin typeface="Calibri"/>
              </a:rPr>
              <a:t><![CDATA[Proximal tibia fracture INVOLVING the tibial plateau articular surface (Schatzker classification); the articular surface of the tibial plateau is disrupted]]></a:t>
            </a:r>
            <a:br/>
            <a:r>
              <a:rPr lang="en-US" strike="noStrike" sz="1400" spc="0" u="none" cap="none">
                <a:solidFill>
                  <a:srgbClr val="1E293B">
                    <a:alpha val="100000"/>
                  </a:srgbClr>
                </a:solidFill>
                <a:latin typeface="Calibri"/>
              </a:rPr>
              <a:t><![CDATA[The tibial plateau articular surface is involved — the knee joint is disrupted from the tibial side]]></a:t>
            </a:r>
            <a:br/>
            <a:r>
              <a:rPr lang="en-US" strike="noStrike" sz="1400" spc="0" u="none" cap="none">
                <a:solidFill>
                  <a:srgbClr val="1E293B">
                    <a:alpha val="100000"/>
                  </a:srgbClr>
                </a:solidFill>
                <a:latin typeface="Calibri"/>
              </a:rPr>
              <a:t><![CDATA[The tibial plateau requires anatomical ORIF (elevated and supported with a buttress plate — see Schatzker classification); the femur fracture is then stabilised; the tibial articular reduction takes priority; a staged approach may be necessary — spanning external fixator to bridge the knee acutely (restoring length and alignment while soft tissue settles), followed by definitive ORIF of the tibial plateau once swelling resolves (typically 7–14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C — Intra-articular both bones]]></a:t>
            </a:r>
            <a:br/>
            <a:r>
              <a:rPr lang="en-US" strike="noStrike" sz="1400" spc="0" u="none" cap="none">
                <a:solidFill>
                  <a:srgbClr val="1E293B">
                    <a:alpha val="100000"/>
                  </a:srgbClr>
                </a:solidFill>
                <a:latin typeface="Calibri"/>
              </a:rPr>
              <a:t><![CDATA[Distal femur fracture with articular involvement]]></a:t>
            </a:r>
            <a:br/>
            <a:r>
              <a:rPr lang="en-US" strike="noStrike" sz="1400" spc="0" u="none" cap="none">
                <a:solidFill>
                  <a:srgbClr val="1E293B">
                    <a:alpha val="100000"/>
                  </a:srgbClr>
                </a:solidFill>
                <a:latin typeface="Calibri"/>
              </a:rPr>
              <a:t><![CDATA[Proximal tibia fracture with tibial plateau articular involvement]]></a:t>
            </a:r>
            <a:br/>
            <a:r>
              <a:rPr lang="en-US" strike="noStrike" sz="1400" spc="0" u="none" cap="none">
                <a:solidFill>
                  <a:srgbClr val="1E293B">
                    <a:alpha val="100000"/>
                  </a:srgbClr>
                </a:solidFill>
                <a:latin typeface="Calibri"/>
              </a:rPr>
              <a:t><![CDATA[BOTH articular surfaces of the knee joint are disrupted simultaneously — the most severe pattern]]></a:t>
            </a:r>
            <a:br/>
            <a:r>
              <a:rPr lang="en-US" strike="noStrike" sz="1400" spc="0" u="none" cap="none">
                <a:solidFill>
                  <a:srgbClr val="1E293B">
                    <a:alpha val="100000"/>
                  </a:srgbClr>
                </a:solidFill>
                <a:latin typeface="Calibri"/>
              </a:rPr>
              <a:t><![CDATA[The most complex and least common type; both articular surfaces require anatomical reconstruction; the knee joint is essentially disintegrated between two comminuted intra-articular fractures; outcomes are poor even with optimal management; spanning external fixator across the knee as a primary damage control measure; definitive staged ORIF of both intra-articular components when soft tissue allows; total knee arthroplasty may ultimately be required for end-stage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the Floating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ssessment — the critical priority: the popliteal artery runs in close proximity to the posterior capsule of the knee and is tethered at the level of the adductor hiatus (proximally) and at the bifurcation into the anterior and posterior tibial arteries (distally); ipsilateral femur and tibia fractures can trap, stretch, or lacerate the popliteal artery; all floating knee patients require a formal vascular assessment of the distal limb: palpation of dorsalis pedis and posterior tibial pulses; ankle-brachial pressure index (ABPI) — an ABPI <0.9 in a trauma patient should prompt formal vascular imaging (CT angiography); hard signs of vascular injury (absent pulse, expanding haematoma, bruit, pallor, paraesthesia, paralysis) mandate immediate vascular surgery referral; the limb-threatening complication of an unrecognised popliteal artery injury is well documented in floating kne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 management principle — fix both fractures: the overwhelming evidence supports stabilisation of BOTH fractures in floating knee injuries to restore mechanical stability, allow nursing care, reduce pain, prevent fat embolism, and facilitate early mobilisation; non-operative management of BOTH fractures is associated with significantly worse outcomes (prolonged bed rest, higher malunion and non-union rates, worse functional outcomes); the choice of implant for each fracture follows the same principles as for isolated fractures of that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 for Fraser Type I (both extra-articular): FEMUR — antegrade IM nail (preferred for shaft fractures) or retrograde IM nail (preferred for distal femoral metaphyseal fractures); TIBIA — IM nail (the standard for tibial shaft fractures); both nails can be placed in the same anaesthetic; the femur is typically nailed first to restore limb length and alignment, then the tibia; intraoperative fluoroscopy througho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injury of the knee: MRI assessment of the knee ligaments (ACL, PCL, collateral ligaments, posterolateral corner) should be performed after fracture stabilisation; ligamentous injuries are present in 40–50% of floating knees; acute repair of ligamentous injuries at the time of fracture fixation is technically demanding and not always possible; many surgeons prefer staged management — fracture fixation first, ligament assessment and repair/reconstruction after fractures have healed; the knee is splinted in extension during the fracture healing phase to protect unstable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and complications: non-union rates for floating knee fractures are higher than for isolated femur or tibia fractures, reflecting the severity of initial injury; malunion (especially of the tibia) is common; knee stiffness (from prolonged immobilisation, intra-articular haematoma, and ligamentous injury) is a significant problem in intra-articular types; compartment syndrome of the lower leg occurs in up to 10%; fat embolism syndrome is a recognised complication of bilateral or floating long bone fractures; deep infection rates are higher than for isola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lake R, McBryde A Jr. The floating knee — ipsilateral fractures of the tibia and femur. South Med J. 1975;68(1):13–16.]]></a:t>
            </a:r>
            <a:br/>
            <a:r>
              <a:rPr lang="en-US" strike="noStrike" sz="1200" spc="0" u="none" cap="none">
                <a:solidFill>
                  <a:srgbClr val="1E293B">
                    <a:alpha val="100000"/>
                  </a:srgbClr>
                </a:solidFill>
                <a:latin typeface="Calibri"/>
              </a:rPr>
              <a:t><![CDATA[Fraser RD, Hunter GA, Waddell JP. Ipsilateral fractures of the femur and tibia. J Bone Joint Surg Br. 1978;60-B(4):510–515.]]></a:t>
            </a:r>
            <a:br/>
            <a:r>
              <a:rPr lang="en-US" strike="noStrike" sz="1200" spc="0" u="none" cap="none">
                <a:solidFill>
                  <a:srgbClr val="1E293B">
                    <a:alpha val="100000"/>
                  </a:srgbClr>
                </a:solidFill>
                <a:latin typeface="Calibri"/>
              </a:rPr>
              <a:t><![CDATA[Goss TP. Double disruptions of the superior shoulder suspensory complex. J Orthop Trauma. 1993;7(2):99–106.]]></a:t>
            </a:r>
            <a:br/>
            <a:r>
              <a:rPr lang="en-US" strike="noStrike" sz="1200" spc="0" u="none" cap="none">
                <a:solidFill>
                  <a:srgbClr val="1E293B">
                    <a:alpha val="100000"/>
                  </a:srgbClr>
                </a:solidFill>
                <a:latin typeface="Calibri"/>
              </a:rPr>
              <a:t><![CDATA[Goss TP. Scapular fractures and dislocations — diagnosis and treatment. J Am Acad Orthop Surg. 1995;3(1):22–33.]]></a:t>
            </a:r>
            <a:br/>
            <a:r>
              <a:rPr lang="en-US" strike="noStrike" sz="1200" spc="0" u="none" cap="none">
                <a:solidFill>
                  <a:srgbClr val="1E293B">
                    <a:alpha val="100000"/>
                  </a:srgbClr>
                </a:solidFill>
                <a:latin typeface="Calibri"/>
              </a:rPr>
              <a:t><![CDATA[Piétu G, Jacquot F, Marchetti E. Floating knee injuries — a retrospective analysis of 172 cases. Eur J Orthop Surg Traumatol. 2007.]]></a:t>
            </a:r>
            <a:br/>
            <a:r>
              <a:rPr lang="en-US" strike="noStrike" sz="1200" spc="0" u="none" cap="none">
                <a:solidFill>
                  <a:srgbClr val="1E293B">
                    <a:alpha val="100000"/>
                  </a:srgbClr>
                </a:solidFill>
                <a:latin typeface="Calibri"/>
              </a:rPr>
              <a:t><![CDATA[Bohn WW, Durbin RA. Ipsilateral fractures of the femur and tibia in children and adolescents. J Bone Joint Surg Am. 1991.]]></a:t>
            </a:r>
            <a:br/>
            <a:r>
              <a:rPr lang="en-US" strike="noStrike" sz="1200" spc="0" u="none" cap="none">
                <a:solidFill>
                  <a:srgbClr val="1E293B">
                    <a:alpha val="100000"/>
                  </a:srgbClr>
                </a:solidFill>
                <a:latin typeface="Calibri"/>
              </a:rPr>
              <a:t><![CDATA[Laer L von. Paediatric F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floating joint injuries covering floating knee (Fraser classification, ipsilateral femur and tibia fractures), floating elbow (ipsilateral humerus and forearm fractures in children), and floating shoulder (ipsilateral clavicle and scapular neck fractures, superior shoulder suspensory complex), with management principles, surgical indications, and complications for each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loating Joints — Floating Knee, Floating Elbow & Floating Should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Floating Joint Concept]]></a:t>
            </a:r>
            <a:br/>
            <a:r>
              <a:rPr lang="en-US" strike="noStrike" sz="1400" spc="0" u="none" cap="none">
                <a:solidFill>
                  <a:srgbClr val="1E293B">
                    <a:alpha val="100000"/>
                  </a:srgbClr>
                </a:solidFill>
                <a:latin typeface="Calibri"/>
              </a:rPr>
              <a:t><![CDATA[A `floating joint` describes a clinical and radiological pattern in which a joint is `freed` from the axial skeleton or the distal limb segment by fractures on BOTH sides of it — a proximal fracture and a distal fracture — resulting in the joint being suspended between two unstable bony segments with no direct skeletal continuity above or below. The joint itself is typically not dislocated, but its mechanical connections to the rest of the limb are lost, making the entire joint and its attached limb segment mechanically unsupported. The concept applies to three major joints in orthopaedic surgery: the KNEE (floating knee — ipsilateral femur and tibia fractures), the ELBOW (floating elbow — ipsilateral distal humerus and forearm fractures, predominantly in children), and the SHOULDER (floating shoulder — ipsilateral clavicle and scapular neck fractures disrupting the superior shoulder suspensory complex). All three patterns share common features: high-energy mechanisms, high rates of associated injuries, complex surgical management, and significant morbidity. Understanding the specific anatomy of each pattern, the classification systems, and the indications for operative versus non-operative management is essential for orthopaedic examinations and clin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ared principles across all floating joint injuries: (1) HIGH ENERGY mechanism — all three patterns result from high-energy trauma (road traffic accidents, falls from height, industrial injuries) and carry a high rate of associated injuries (polytrauma, vascular injury, nerve injury, thoracic injury); (2) ASSESSMENT priority — neurovascular assessment of the limb distal to the floating joint is MANDATORY and must be performed and documented before and after any manipulation or reduction; (3) SURGICAL tendency — the mechanical instability of floating joint injuries almost always favours surgical stabilisation of at least one of the two fractures to restore limb stability and allow functional rehabilitation; (4) COMPLEX decision-making — the choice of which fracture(s) to fix, the order of fixation, and the implant selection are influenced by the specific fracture patterns, the patient`s overall condition, and associated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 1 — FLOATING KNEE]]></a:t>
            </a:r>
            <a:br/>
            <a:r>
              <a:rPr lang="en-US" strike="noStrike" sz="1400" spc="0" u="none" cap="none">
                <a:solidFill>
                  <a:srgbClr val="1E293B">
                    <a:alpha val="100000"/>
                  </a:srgbClr>
                </a:solidFill>
                <a:latin typeface="Calibri"/>
              </a:rPr>
              <a:t><![CDATA[Definition & Epidem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loating knee describes the combination of an ipsilateral FEMUR FRACTURE and TIBIA FRACTURE on the same side, resulting in the knee joint being `floating` between two unsupported bony segments. First described by Blake and McBryde in 1975, and formally classified by Fraser in 1992. It is a high-energy injury, occurring most commonly in road traffic accidents (the dashboard injury mechanism — the knee strikes the dashboard, transmitting force simultaneously up to the femur and down through the tibial shaft) and high-velocity falls. The floating knee constitutes approximately 2–5% of long bone fractures and carries a mortality of approximately 5–10% due to associated injuries (thoracic trauma, abdominal injury, head injury). It is a classic polytrauma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most common mechanism is the `dashboard injury` in road traffic accidents — the knee strikes the dashboard during a frontal collision; the impact force is transmitted both proximally through the femur and distally through the tibia, fracturing both bones simultaneously; a direct lateral impact to the knee may produce a similar pattern; high-energy falls from height (construction workers, jumpers) also produce ipsilateral femur and tibia fractures from axial loading; associated injuries are present in up to 60–70% of patients: vascular injury (popliteal artery — the most feared associated injury; up to 5%); ligamentous injury of the knee joint (up to 40–50%); ipsilateral hip dislocation or fracture-dislocation; compartment syndrome (the distal leg); head injury; thoraci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ser Classification of Floating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ser Type]]></a:t>
            </a:r>
            <a:br/>
            <a:r>
              <a:rPr lang="en-US" strike="noStrike" sz="1400" spc="0" u="none" cap="none">
                <a:solidFill>
                  <a:srgbClr val="1E293B">
                    <a:alpha val="100000"/>
                  </a:srgbClr>
                </a:solidFill>
                <a:latin typeface="Calibri"/>
              </a:rPr>
              <a:t><![CDATA[Femur Fracture]]></a:t>
            </a:r>
            <a:br/>
            <a:r>
              <a:rPr lang="en-US" strike="noStrike" sz="1400" spc="0" u="none" cap="none">
                <a:solidFill>
                  <a:srgbClr val="1E293B">
                    <a:alpha val="100000"/>
                  </a:srgbClr>
                </a:solidFill>
                <a:latin typeface="Calibri"/>
              </a:rPr>
              <a:t><![CDATA[Tibia Fracture]]></a:t>
            </a:r>
            <a:br/>
            <a:r>
              <a:rPr lang="en-US" strike="noStrike" sz="1400" spc="0" u="none" cap="none">
                <a:solidFill>
                  <a:srgbClr val="1E293B">
                    <a:alpha val="100000"/>
                  </a:srgbClr>
                </a:solidFill>
                <a:latin typeface="Calibri"/>
              </a:rPr>
              <a:t><![CDATA[Knee Joint Involvement]]></a:t>
            </a:r>
            <a:br/>
            <a:r>
              <a:rPr lang="en-US" strike="noStrike" sz="1400" spc="0" u="none" cap="none">
                <a:solidFill>
                  <a:srgbClr val="1E293B">
                    <a:alpha val="100000"/>
                  </a:srgbClr>
                </a:solidFill>
                <a:latin typeface="Calibri"/>
              </a:rPr>
              <a:t><![CDATA[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Extra-articular both bones]]></a:t>
            </a:r>
            <a:br/>
            <a:r>
              <a:rPr lang="en-US" strike="noStrike" sz="1400" spc="0" u="none" cap="none">
                <a:solidFill>
                  <a:srgbClr val="1E293B">
                    <a:alpha val="100000"/>
                  </a:srgbClr>
                </a:solidFill>
                <a:latin typeface="Calibri"/>
              </a:rPr>
              <a:t><![CDATA[Diaphyseal femur fracture (shaft or distal metaphysis but NOT involving the knee joint articular surface)]]></a:t>
            </a:r>
            <a:br/>
            <a:r>
              <a:rPr lang="en-US" strike="noStrike" sz="1400" spc="0" u="none" cap="none">
                <a:solidFill>
                  <a:srgbClr val="1E293B">
                    <a:alpha val="100000"/>
                  </a:srgbClr>
                </a:solidFill>
                <a:latin typeface="Calibri"/>
              </a:rPr>
              <a:t><![CDATA[Diaphyseal tibia fracture (shaft or proximal metaphysis but NOT involving the tibial plateau articular surface)]]></a:t>
            </a:r>
            <a:br/>
            <a:r>
              <a:rPr lang="en-US" strike="noStrike" sz="1400" spc="0" u="none" cap="none">
                <a:solidFill>
                  <a:srgbClr val="1E293B">
                    <a:alpha val="100000"/>
                  </a:srgbClr>
                </a:solidFill>
                <a:latin typeface="Calibri"/>
              </a:rPr>
              <a:t><![CDATA[The knee joint articular surfaces are INTACT — neither the distal femoral condyles nor the tibial plateau is fractured; the knee `floats` between two extra-articular fractures]]></a:t>
            </a:r>
            <a:br/>
            <a:r>
              <a:rPr lang="en-US" strike="noStrike" sz="1400" spc="0" u="none" cap="none">
                <a:solidFill>
                  <a:srgbClr val="1E293B">
                    <a:alpha val="100000"/>
                  </a:srgbClr>
                </a:solidFill>
                <a:latin typeface="Calibri"/>
              </a:rPr>
              <a:t><![CDATA[The most common type (~70%); the most favourable prognosis because the knee joint articular surfaces are spared; BOTH fractures should ideally be stabilised operatively — femur with an IM nail (antegrade or retrograde) and tibia with an IM nail; simultaneous fixation of both bones in the same operative session reduces anaesthetic risk and accelerates rehabilitation; outcomes are generally good if both fractures are anatomically stabil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2026-04-06T19:06:22Z</dcterms:created>
  <dcterms:modified xsi:type="dcterms:W3CDTF">2026-04-06T19:06:22Z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