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8329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Foot & Ankle — Hallux Valgu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tarsus adductus: if the lesser metatarsals angle medially (metatarsus adductus, Engel angle >15°), correction of the hallux valgus alone without addressing the adductus will leave residual forefoot deformity; metatarsus adductus is an important concomitant finding to assess pre-operatively]]>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Non-operative treatment does not correct or halt the deformity but may relieve symptoms: wide-toed footwear; toe spacers/separators; bunion pads for medial prominence; night splints (do not correct the deformity); custom orthotics (to offload the medial border and correct flexible flat foot contributing to the deformity); activity mod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ery: symptomatic hallux valgus that has failed non-operative management for at least 3–6 months; the deformity itself is not an indication — the patient must have functional impairment or pain; surgery is generally deferred until skeletal maturity in adolescents (operating on an immature skeleton has high recurrence rates); asymptomatic hallux valgus in an elderly patient with minimal footwear issues rarely requires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a:t>
            </a:r>
            <a:br/>
            <a:br/>
            <a:br/>
            <a:b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HVA]]></a:t>
            </a:r>
            <a:br/>
            <a:r>
              <a:rPr lang="en-US" strike="noStrike" sz="1400" spc="0" u="none" cap="none">
                <a:solidFill>
                  <a:srgbClr val="1E293B">
                    <a:alpha val="100000"/>
                  </a:srgbClr>
                </a:solidFill>
                <a:latin typeface="Calibri"/>
              </a:rPr>
              <a:t><![CDATA[IMA]]></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evron (Austin) osteotomy]]></a:t>
            </a:r>
            <a:br/>
            <a:r>
              <a:rPr lang="en-US" strike="noStrike" sz="1400" spc="0" u="none" cap="none">
                <a:solidFill>
                  <a:srgbClr val="1E293B">
                    <a:alpha val="100000"/>
                  </a:srgbClr>
                </a:solidFill>
                <a:latin typeface="Calibri"/>
              </a:rPr>
              <a:t><![CDATA[Mild–moderate (<30–35°)]]></a:t>
            </a:r>
            <a:br/>
            <a:r>
              <a:rPr lang="en-US" strike="noStrike" sz="1400" spc="0" u="none" cap="none">
                <a:solidFill>
                  <a:srgbClr val="1E293B">
                    <a:alpha val="100000"/>
                  </a:srgbClr>
                </a:solidFill>
                <a:latin typeface="Calibri"/>
              </a:rPr>
              <a:t><![CDATA[<13°]]></a:t>
            </a:r>
            <a:br/>
            <a:r>
              <a:rPr lang="en-US" strike="noStrike" sz="1400" spc="0" u="none" cap="none">
                <a:solidFill>
                  <a:srgbClr val="1E293B">
                    <a:alpha val="100000"/>
                  </a:srgbClr>
                </a:solidFill>
                <a:latin typeface="Calibri"/>
              </a:rPr>
              <a:t><![CDATA[V-shaped distal metatarsal osteotomy; head shifted laterally 2–4 mm; reduces IMA; ± Akin]]></a:t>
            </a:r>
            <a:br/>
            <a:r>
              <a:rPr lang="en-US" strike="noStrike" sz="1400" spc="0" u="none" cap="none">
                <a:solidFill>
                  <a:srgbClr val="1E293B">
                    <a:alpha val="100000"/>
                  </a:srgbClr>
                </a:solidFill>
                <a:latin typeface="Calibri"/>
              </a:rPr>
              <a:t><![CDATA[Most common procedure; stable fixation with single screw; can correct up to 3–4° I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rf osteotomy]]></a:t>
            </a:r>
            <a:br/>
            <a:r>
              <a:rPr lang="en-US" strike="noStrike" sz="1400" spc="0" u="none" cap="none">
                <a:solidFill>
                  <a:srgbClr val="1E293B">
                    <a:alpha val="100000"/>
                  </a:srgbClr>
                </a:solidFill>
                <a:latin typeface="Calibri"/>
              </a:rPr>
              <a:t><![CDATA[Moderate–severe (<40°)]]></a:t>
            </a:r>
            <a:br/>
            <a:r>
              <a:rPr lang="en-US" strike="noStrike" sz="1400" spc="0" u="none" cap="none">
                <a:solidFill>
                  <a:srgbClr val="1E293B">
                    <a:alpha val="100000"/>
                  </a:srgbClr>
                </a:solidFill>
                <a:latin typeface="Calibri"/>
              </a:rPr>
              <a:t><![CDATA[<16–18°]]></a:t>
            </a:r>
            <a:br/>
            <a:r>
              <a:rPr lang="en-US" strike="noStrike" sz="1400" spc="0" u="none" cap="none">
                <a:solidFill>
                  <a:srgbClr val="1E293B">
                    <a:alpha val="100000"/>
                  </a:srgbClr>
                </a:solidFill>
                <a:latin typeface="Calibri"/>
              </a:rPr>
              <a:t><![CDATA[Z-shaped longitudinal diaphyseal osteotomy; allows lateral translation of the head AND rotational correction (for increased DMAA); fixed with 2 screws]]></a:t>
            </a:r>
            <a:br/>
            <a:r>
              <a:rPr lang="en-US" strike="noStrike" sz="1400" spc="0" u="none" cap="none">
                <a:solidFill>
                  <a:srgbClr val="1E293B">
                    <a:alpha val="100000"/>
                  </a:srgbClr>
                </a:solidFill>
                <a:latin typeface="Calibri"/>
              </a:rPr>
              <a:t><![CDATA[Versatile; can correct rotation (troughing); risk of metatarsal fracture (`troughing`); most commonly performed diaphyseal oste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kin osteotomy]]></a:t>
            </a:r>
            <a:br/>
            <a:r>
              <a:rPr lang="en-US" strike="noStrike" sz="1400" spc="0" u="none" cap="none">
                <a:solidFill>
                  <a:srgbClr val="1E293B">
                    <a:alpha val="100000"/>
                  </a:srgbClr>
                </a:solidFill>
                <a:latin typeface="Calibri"/>
              </a:rPr>
              <a:t><![CDATA[Added to other procedures]]></a:t>
            </a:r>
            <a:br/>
            <a:r>
              <a:rPr lang="en-US" strike="noStrike" sz="1400" spc="0" u="none" cap="none">
                <a:solidFill>
                  <a:srgbClr val="1E293B">
                    <a:alpha val="100000"/>
                  </a:srgbClr>
                </a:solidFill>
                <a:latin typeface="Calibri"/>
              </a:rPr>
              <a:t><![CDATA[Does not correct IMA]]></a:t>
            </a:r>
            <a:br/>
            <a:r>
              <a:rPr lang="en-US" strike="noStrike" sz="1400" spc="0" u="none" cap="none">
                <a:solidFill>
                  <a:srgbClr val="1E293B">
                    <a:alpha val="100000"/>
                  </a:srgbClr>
                </a:solidFill>
                <a:latin typeface="Calibri"/>
              </a:rPr>
              <a:t><![CDATA[Medial closing wedge osteotomy of the proximal phalanx; corrects hallux valgus interphalangeus; reduces the HIPA]]></a:t>
            </a:r>
            <a:br/>
            <a:r>
              <a:rPr lang="en-US" strike="noStrike" sz="1400" spc="0" u="none" cap="none">
                <a:solidFill>
                  <a:srgbClr val="1E293B">
                    <a:alpha val="100000"/>
                  </a:srgbClr>
                </a:solidFill>
                <a:latin typeface="Calibri"/>
              </a:rPr>
              <a:t><![CDATA[Used as an adjunct — never alone for HV; combined with Chevron or Scarf; fixed with staple or scr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pidus procedure (1st TMT arthrodesis)]]></a:t>
            </a:r>
            <a:br/>
            <a:r>
              <a:rPr lang="en-US" strike="noStrike" sz="1400" spc="0" u="none" cap="none">
                <a:solidFill>
                  <a:srgbClr val="1E293B">
                    <a:alpha val="100000"/>
                  </a:srgbClr>
                </a:solidFill>
                <a:latin typeface="Calibri"/>
              </a:rPr>
              <a:t><![CDATA[Moderate–severe]]></a:t>
            </a:r>
            <a:br/>
            <a:r>
              <a:rPr lang="en-US" strike="noStrike" sz="1400" spc="0" u="none" cap="none">
                <a:solidFill>
                  <a:srgbClr val="1E293B">
                    <a:alpha val="100000"/>
                  </a:srgbClr>
                </a:solidFill>
                <a:latin typeface="Calibri"/>
              </a:rPr>
              <a:t><![CDATA[>16°; hypermobile 1st TMT; recurrent HV]]></a:t>
            </a:r>
            <a:br/>
            <a:r>
              <a:rPr lang="en-US" strike="noStrike" sz="1400" spc="0" u="none" cap="none">
                <a:solidFill>
                  <a:srgbClr val="1E293B">
                    <a:alpha val="100000"/>
                  </a:srgbClr>
                </a:solidFill>
                <a:latin typeface="Calibri"/>
              </a:rPr>
              <a:t><![CDATA[Arthrodesis of the 1st tarsometatarsal joint in corrected position; directly corrects the IMA at the TMT level; also corrects pronation; the most powerful IMA correction]]></a:t>
            </a:r>
            <a:br/>
            <a:r>
              <a:rPr lang="en-US" strike="noStrike" sz="1400" spc="0" u="none" cap="none">
                <a:solidFill>
                  <a:srgbClr val="1E293B">
                    <a:alpha val="100000"/>
                  </a:srgbClr>
                </a:solidFill>
                <a:latin typeface="Calibri"/>
              </a:rPr>
              <a:t><![CDATA[Indicated for hypermobile 1st ray, large IMA (>16°), recurrent HV; longer recovery (weight-bearing restricted 6 weeks); non-union risk; plate + screw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st MTP arthrodesis]]></a:t>
            </a:r>
            <a:br/>
            <a:r>
              <a:rPr lang="en-US" strike="noStrike" sz="1400" spc="0" u="none" cap="none">
                <a:solidFill>
                  <a:srgbClr val="1E293B">
                    <a:alpha val="100000"/>
                  </a:srgbClr>
                </a:solidFill>
                <a:latin typeface="Calibri"/>
              </a:rPr>
              <a:t><![CDATA[Any degree]]></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Fusion of the 1st MTP joint; definitive correction; sacrifices joint motion]]></a:t>
            </a:r>
            <a:br/>
            <a:r>
              <a:rPr lang="en-US" strike="noStrike" sz="1400" spc="0" u="none" cap="none">
                <a:solidFill>
                  <a:srgbClr val="1E293B">
                    <a:alpha val="100000"/>
                  </a:srgbClr>
                </a:solidFill>
                <a:latin typeface="Calibri"/>
              </a:rPr>
              <a:t><![CDATA[For severe HV with OA, inflammatory arthropathy, neuromuscular HV (cerebral palsy, stroke), failed previous surgery; most reliable long-term outcome; fused at 10–15° valgus and 20–25° dorsiflexion (plantigra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Hallux valgus pronation and the TMIC concept: modern understanding of hallux valgus recognises that the deformity is three-dimensional; in addition to the lateral deviation (HVA) and IMA, the hallux pronate (the nail faces medially rather than dorsally); this pronation is driven by the pronated first metatarsal at the TMT joint (the metatarsal rotates into pronation as it deviates medially); the Tibial sesamoid position (the relationship of the tibial sesamoid to the first metatarsal head) reflects the pronation; correction of pronation is now incorporated into modern osteotomies (the Scarf osteotomy can be rotated to depronated the metatarsal); the Lapidus procedure directly corrects pronation at the TMT joint; failing to address pronation is a cause of `under-corrected` hallux valg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ughlin MJ, Jones CP. Hallux valgus: demographics, etiology, and radiographic assessment. Foot Ankle Int. 2007;28(7):759–777.]]></a:t>
            </a:r>
            <a:br/>
            <a:r>
              <a:rPr lang="en-US" strike="noStrike" sz="1200" spc="0" u="none" cap="none">
                <a:solidFill>
                  <a:srgbClr val="1E293B">
                    <a:alpha val="100000"/>
                  </a:srgbClr>
                </a:solidFill>
                <a:latin typeface="Calibri"/>
              </a:rPr>
              <a:t><![CDATA[Saltzman CL, Brandser EA. Principles of evaluation and management of hallux valgus. Semin Roentgenol. 1995.]]></a:t>
            </a:r>
            <a:br/>
            <a:r>
              <a:rPr lang="en-US" strike="noStrike" sz="1200" spc="0" u="none" cap="none">
                <a:solidFill>
                  <a:srgbClr val="1E293B">
                    <a:alpha val="100000"/>
                  </a:srgbClr>
                </a:solidFill>
                <a:latin typeface="Calibri"/>
              </a:rPr>
              <a:t><![CDATA[Lapidus PW. The operative correction of the metatarsus varus primus in hallux valgus. Surg Gynecol Obstet. 1934;58:183–191.]]></a:t>
            </a:r>
            <a:br/>
            <a:r>
              <a:rPr lang="en-US" strike="noStrike" sz="1200" spc="0" u="none" cap="none">
                <a:solidFill>
                  <a:srgbClr val="1E293B">
                    <a:alpha val="100000"/>
                  </a:srgbClr>
                </a:solidFill>
                <a:latin typeface="Calibri"/>
              </a:rPr>
              <a:t><![CDATA[Barouk LS. Scarf osteotomy for hallux valgus correction. Foot Ankle Clin. 2000;5(3):525–558.]]></a:t>
            </a:r>
            <a:br/>
            <a:r>
              <a:rPr lang="en-US" strike="noStrike" sz="1200" spc="0" u="none" cap="none">
                <a:solidFill>
                  <a:srgbClr val="1E293B">
                    <a:alpha val="100000"/>
                  </a:srgbClr>
                </a:solidFill>
                <a:latin typeface="Calibri"/>
              </a:rPr>
              <a:t><![CDATA[Austin DW, Leventen EO. A new osteotomy for hallux valgus — a horizontally directed `V` displacement osteotomy of the metatarsal head for hallux valgus and primus varus. Clin Orthop Relat Res. 1981;(157):25–3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Hallux 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ateral deviation of great toe with medial eminence (bunion). Risk factors: female gender, footwear, ligamentous laxity, pes planus. Clinical: pain, callosities, overlapping toes. Radiology: HVA >15°, IMA >9°. Severity guides surgery. Treatment: footwear modification, orthoses, osteotomies (Chevron, Scarf, Lapidus).]]>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Foot & Ankle — Hallux Valgu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Hallux valgus (HV) is the most common forefoot deformity, characterised by lateral deviation of the great toe at the first metatarsophalangeal (MTP) joint, medial prominence of the first metatarsal head (the `bunion`), and progressive deformity of the first ray. It is a complex three-dimensional deformity involving not just the MTP joint but the entire first ray — including pronation of the hallux, sesamoid subluxation, and frequently a widened first-second intermetatarsal angle. Understanding the radiological measurements, surgical thresholds, and the growing role of correction of pronation are essential for the practising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revalence approximately 23% in adults; female predominance (10:1); strongly associated with wearing narrow-toed shoes (exacerbates but does not cause the deformity); familial predisposition (autosomal dominant with variable penetrance); bilateral in approximately 70% of cases; incidence increases with 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anatomy: the deformity begins with hypermobility of the first tarsometatarsal (TMT) joint or intrinsic ligamentous laxity; the first metatarsal drifts medially (increased intermetatarsal angle — IMA); the hallux deviates laterally (increased hallux valgus angle — HVA); the medial capsule of the MTP joint stretches while the lateral structures (lateral capsule, adductor hallucis, fibular sesamoid) tighten; the sesamoids sublux laterally relative to the first metatarsal head; the hallux pronates (the nail rotates medially); the plantar plate and collateral ligaments are progressively disrupted; the deformity becomes self-perpetu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conditions: metatarsus primus varus (increased IMA, often structural); hypermobile first TMT joint (Lapidus procedure indicated); first MTP joint OA (bunion arthritis); lesser toe deformities (hammer toes, crossover second toe from the hallux pushing laterally); transfer metatarsalgia (overloading of the lesser metatarsals after first ray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Assessment]]></a:t>
            </a:r>
            <a:br/>
            <a:br/>
            <a:br/>
            <a:br/>
            <a:br/>
            <a:r>
              <a:rPr lang="en-US" strike="noStrike" sz="1400" spc="0" u="none" cap="none">
                <a:solidFill>
                  <a:srgbClr val="1E293B">
                    <a:alpha val="100000"/>
                  </a:srgbClr>
                </a:solidFill>
                <a:latin typeface="Calibri"/>
              </a:rPr>
              <a:t><![CDATA[Measurement]]></a:t>
            </a:r>
            <a:br/>
            <a:r>
              <a:rPr lang="en-US" strike="noStrike" sz="1400" spc="0" u="none" cap="none">
                <a:solidFill>
                  <a:srgbClr val="1E293B">
                    <a:alpha val="100000"/>
                  </a:srgbClr>
                </a:solidFill>
                <a:latin typeface="Calibri"/>
              </a:rPr>
              <a:t><![CDATA[Normal]]></a:t>
            </a:r>
            <a:br/>
            <a:r>
              <a:rPr lang="en-US" strike="noStrike" sz="1400" spc="0" u="none" cap="none">
                <a:solidFill>
                  <a:srgbClr val="1E293B">
                    <a:alpha val="100000"/>
                  </a:srgbClr>
                </a:solidFill>
                <a:latin typeface="Calibri"/>
              </a:rPr>
              <a:t><![CDATA[Mild HV]]></a:t>
            </a:r>
            <a:br/>
            <a:r>
              <a:rPr lang="en-US" strike="noStrike" sz="1400" spc="0" u="none" cap="none">
                <a:solidFill>
                  <a:srgbClr val="1E293B">
                    <a:alpha val="100000"/>
                  </a:srgbClr>
                </a:solidFill>
                <a:latin typeface="Calibri"/>
              </a:rPr>
              <a:t><![CDATA[Moderate HV]]></a:t>
            </a:r>
            <a:br/>
            <a:r>
              <a:rPr lang="en-US" strike="noStrike" sz="1400" spc="0" u="none" cap="none">
                <a:solidFill>
                  <a:srgbClr val="1E293B">
                    <a:alpha val="100000"/>
                  </a:srgbClr>
                </a:solidFill>
                <a:latin typeface="Calibri"/>
              </a:rPr>
              <a:t><![CDATA[Severe H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llux valgus angle (HVA)]]></a:t>
            </a:r>
            <a:br/>
            <a:r>
              <a:rPr lang="en-US" strike="noStrike" sz="1400" spc="0" u="none" cap="none">
                <a:solidFill>
                  <a:srgbClr val="1E293B">
                    <a:alpha val="100000"/>
                  </a:srgbClr>
                </a:solidFill>
                <a:latin typeface="Calibri"/>
              </a:rPr>
              <a:t><![CDATA[<15°]]></a:t>
            </a:r>
            <a:br/>
            <a:r>
              <a:rPr lang="en-US" strike="noStrike" sz="1400" spc="0" u="none" cap="none">
                <a:solidFill>
                  <a:srgbClr val="1E293B">
                    <a:alpha val="100000"/>
                  </a:srgbClr>
                </a:solidFill>
                <a:latin typeface="Calibri"/>
              </a:rPr>
              <a:t><![CDATA[15–20°]]></a:t>
            </a:r>
            <a:br/>
            <a:r>
              <a:rPr lang="en-US" strike="noStrike" sz="1400" spc="0" u="none" cap="none">
                <a:solidFill>
                  <a:srgbClr val="1E293B">
                    <a:alpha val="100000"/>
                  </a:srgbClr>
                </a:solidFill>
                <a:latin typeface="Calibri"/>
              </a:rPr>
              <a:t><![CDATA[20–40°]]></a:t>
            </a:r>
            <a:br/>
            <a:r>
              <a:rPr lang="en-US" strike="noStrike" sz="1400" spc="0" u="none" cap="none">
                <a:solidFill>
                  <a:srgbClr val="1E293B">
                    <a:alpha val="100000"/>
                  </a:srgbClr>
                </a:solidFill>
                <a:latin typeface="Calibri"/>
              </a:rPr>
              <a:t><![CDATA[>40°]]>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st–2nd IMA (intermetatarsal angle)]]></a:t>
            </a:r>
            <a:br/>
            <a:r>
              <a:rPr lang="en-US" strike="noStrike" sz="1400" spc="0" u="none" cap="none">
                <a:solidFill>
                  <a:srgbClr val="1E293B">
                    <a:alpha val="100000"/>
                  </a:srgbClr>
                </a:solidFill>
                <a:latin typeface="Calibri"/>
              </a:rPr>
              <a:t><![CDATA[<9°]]></a:t>
            </a:r>
            <a:br/>
            <a:r>
              <a:rPr lang="en-US" strike="noStrike" sz="1400" spc="0" u="none" cap="none">
                <a:solidFill>
                  <a:srgbClr val="1E293B">
                    <a:alpha val="100000"/>
                  </a:srgbClr>
                </a:solidFill>
                <a:latin typeface="Calibri"/>
              </a:rPr>
              <a:t><![CDATA[9–11°]]></a:t>
            </a:r>
            <a:br/>
            <a:r>
              <a:rPr lang="en-US" strike="noStrike" sz="1400" spc="0" u="none" cap="none">
                <a:solidFill>
                  <a:srgbClr val="1E293B">
                    <a:alpha val="100000"/>
                  </a:srgbClr>
                </a:solidFill>
                <a:latin typeface="Calibri"/>
              </a:rPr>
              <a:t><![CDATA[11–16°]]></a:t>
            </a:r>
            <a:br/>
            <a:r>
              <a:rPr lang="en-US" strike="noStrike" sz="1400" spc="0" u="none" cap="none">
                <a:solidFill>
                  <a:srgbClr val="1E293B">
                    <a:alpha val="100000"/>
                  </a:srgbClr>
                </a:solidFill>
                <a:latin typeface="Calibri"/>
              </a:rPr>
              <a:t><![CDATA[>16°]]></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metatarsal articular angle (DMAA)]]></a:t>
            </a:r>
            <a:br/>
            <a:r>
              <a:rPr lang="en-US" strike="noStrike" sz="1400" spc="0" u="none" cap="none">
                <a:solidFill>
                  <a:srgbClr val="1E293B">
                    <a:alpha val="100000"/>
                  </a:srgbClr>
                </a:solidFill>
                <a:latin typeface="Calibri"/>
              </a:rPr>
              <a:t><![CDATA[<8°]]></a:t>
            </a:r>
            <a:br/>
            <a:r>
              <a:rPr lang="en-US" strike="noStrike" sz="1400" spc="0" u="none" cap="none">
                <a:solidFill>
                  <a:srgbClr val="1E293B">
                    <a:alpha val="100000"/>
                  </a:srgbClr>
                </a:solidFill>
                <a:latin typeface="Calibri"/>
              </a:rPr>
              <a:t><![CDATA[Increased DMAA indicates the metatarsal head articular surface is laterally inclined; if >8–10°, an additional rotation procedure is required (double osteotomy or Ludloff/Scarf + Akin)]]>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llux interphalangeal angle (HIPA)]]></a:t>
            </a:r>
            <a:br/>
            <a:r>
              <a:rPr lang="en-US" strike="noStrike" sz="1400" spc="0" u="none" cap="none">
                <a:solidFill>
                  <a:srgbClr val="1E293B">
                    <a:alpha val="100000"/>
                  </a:srgbClr>
                </a:solidFill>
                <a:latin typeface="Calibri"/>
              </a:rPr>
              <a:t><![CDATA[<10°]]></a:t>
            </a:r>
            <a:br/>
            <a:r>
              <a:rPr lang="en-US" strike="noStrike" sz="1400" spc="0" u="none" cap="none">
                <a:solidFill>
                  <a:srgbClr val="1E293B">
                    <a:alpha val="100000"/>
                  </a:srgbClr>
                </a:solidFill>
                <a:latin typeface="Calibri"/>
              </a:rPr>
              <a:t><![CDATA[Increased HIPA: Akin osteotomy (proximal phalanx closing wedge) is added to address hallux valgus interphalange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oot & Ankle — Hallux Valgu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weight-bearing AP and lateral views of the foot; weight-bearing is essential — non-weight-bearing views underestimate the deformity; the sesamoid position is assessed on the AP view (Grade 1–7 sesamoid subluxation — the lateral sesamoid`s position relative to the crista of the first metatarsal head indicates the degree of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3">
  <a:themeElements>
    <a:clrScheme name="Theme1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2026-05-01T20:23:37Z</dcterms:created>
  <dcterms:modified xsi:type="dcterms:W3CDTF">2026-05-01T20:23:37Z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