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38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miarthroplasty Hip —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Uncemented Fixation]]></a:t>
            </a:r>
            <a:br/>
            <a:br/>
            <a:r>
              <a:rPr lang="en-US" strike="noStrike" sz="1400" spc="0" u="none" cap="none">
                <a:solidFill>
                  <a:srgbClr val="1E293B">
                    <a:alpha val="100000"/>
                  </a:srgbClr>
                </a:solidFill>
                <a:latin typeface="Calibri"/>
              </a:rPr>
              <a:t><![CDATA[Cemented hemiarthroplasty: the preferred fixation method for most elderly patients with displaced NOF fracture; evidence from multiple RCTs and meta-analyses (including the NICE guidance) demonstrates superior functional outcomes and lower revision rates with cemented fixation compared to uncemented; cemented fixation provides immediate post-operative stability, allowing early weight-bearing; particularly important in the osteoporotic bone typical of this patient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emented (press-fit) fixation: used in younger, higher-demand patients with better bone quality where cementless osseointegration is anticipated; in elderly osteoporotic patients, uncemented stems have higher rates of peri-prosthetic fracture, thigh pain, and subsidence; the NICE guideline recommends cemented fixation for hemiarthroplasty in elderly patients with N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implantation syndrome (BCIS): a life-threatening complication of cemented arthroplasty, particularly in elderly patients with NOF fracture; occurs at the time of cement insertion and stem pressurisation; features: hypotension, hypoxia, arrhythmia, and cardiac arrest; caused by fat embolism, cement monomer absorption, and air embolism; BCIS is classified Grade 1–3 (Grade 3 = cardiovascular collapse/death); pre-operative risk assessment, careful anaesthetic monitoring, and venting of the femoral canal can reduce th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Posterior approach (Moore or Southern approach): most widely used approach for hemiarthroplasty in the UK; extensile; excellent visualisation; higher dislocation rate (posterior capsule and short external rotators are divided); soft tissue repair of the posterior capsule and short external rotators (posterior repair/capsulorrhaphy) reduces dislocation rate significantly; precautions — avoid hip flexion >90°, adduction, and internal rotation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pproach (Hardinge / Watson-Jones): splits the anterior part of the gluteus medius and the anterior capsule; lower posterior dislocation rate; risk of abductor weakness (Trendelenburg limp) if gluteus medius damage occurs; technically more demanding in ob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after hemiarthroplasty: the most common serious early complication; occurs in approximately 2–6% of cases; higher with posterior approach without soft tissue repair; risk factors — cognitive impairment (unable to follow precautions), neuromuscular disorders, revision surgery, poor soft tissue repair, malpositioning of the stem (excessive anteversion or retroversion); management: closed reduction under GA or sedation; if recurrent, revision to constrained liner or THA with dual-mobility c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increasingly used for THA; less commonly used for hemiarthroplasty in the NOF fracture setting due to patient positioning requirements and the difficulty of fracture exposure; can be used in specialist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NOF Fractur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Total H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um]]></a:t>
            </a:r>
            <a:br/>
            <a:r>
              <a:rPr lang="en-US" strike="noStrike" sz="1400" spc="0" u="none" cap="none">
                <a:solidFill>
                  <a:srgbClr val="1E293B">
                    <a:alpha val="100000"/>
                  </a:srgbClr>
                </a:solidFill>
                <a:latin typeface="Calibri"/>
              </a:rPr>
              <a:t><![CDATA[Native acetabulum retained]]></a:t>
            </a:r>
            <a:br/>
            <a:r>
              <a:rPr lang="en-US" strike="noStrike" sz="1400" spc="0" u="none" cap="none">
                <a:solidFill>
                  <a:srgbClr val="1E293B">
                    <a:alpha val="100000"/>
                  </a:srgbClr>
                </a:solidFill>
                <a:latin typeface="Calibri"/>
              </a:rPr>
              <a:t><![CDATA[Acetabular component inser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outcomes]]></a:t>
            </a:r>
            <a:br/>
            <a:r>
              <a:rPr lang="en-US" strike="noStrike" sz="1400" spc="0" u="none" cap="none">
                <a:solidFill>
                  <a:srgbClr val="1E293B">
                    <a:alpha val="100000"/>
                  </a:srgbClr>
                </a:solidFill>
                <a:latin typeface="Calibri"/>
              </a:rPr>
              <a:t><![CDATA[Lower; adequate for low-demand patients]]></a:t>
            </a:r>
            <a:br/>
            <a:r>
              <a:rPr lang="en-US" strike="noStrike" sz="1400" spc="0" u="none" cap="none">
                <a:solidFill>
                  <a:srgbClr val="1E293B">
                    <a:alpha val="100000"/>
                  </a:srgbClr>
                </a:solidFill>
                <a:latin typeface="Calibri"/>
              </a:rPr>
              <a:t><![CDATA[Superior for active, independently mobile patients (HEALTH trial ev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 rate]]></a:t>
            </a:r>
            <a:br/>
            <a:r>
              <a:rPr lang="en-US" strike="noStrike" sz="1400" spc="0" u="none" cap="none">
                <a:solidFill>
                  <a:srgbClr val="1E293B">
                    <a:alpha val="100000"/>
                  </a:srgbClr>
                </a:solidFill>
                <a:latin typeface="Calibri"/>
              </a:rPr>
              <a:t><![CDATA[2–6%]]></a:t>
            </a:r>
            <a:br/>
            <a:r>
              <a:rPr lang="en-US" strike="noStrike" sz="1400" spc="0" u="none" cap="none">
                <a:solidFill>
                  <a:srgbClr val="1E293B">
                    <a:alpha val="100000"/>
                  </a:srgbClr>
                </a:solidFill>
                <a:latin typeface="Calibri"/>
              </a:rPr>
              <a:t><![CDATA[Higher (5–10%); dual-mobility cups reduc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a:t>
            </a:r>
            <a:br/>
            <a:r>
              <a:rPr lang="en-US" strike="noStrike" sz="1400" spc="0" u="none" cap="none">
                <a:solidFill>
                  <a:srgbClr val="1E293B">
                    <a:alpha val="100000"/>
                  </a:srgbClr>
                </a:solidFill>
                <a:latin typeface="Calibri"/>
              </a:rPr>
              <a:t><![CDATA[Shorter]]></a:t>
            </a:r>
            <a:br/>
            <a:r>
              <a:rPr lang="en-US" strike="noStrike" sz="1400" spc="0" u="none" cap="none">
                <a:solidFill>
                  <a:srgbClr val="1E293B">
                    <a:alpha val="100000"/>
                  </a:srgbClr>
                </a:solidFill>
                <a:latin typeface="Calibri"/>
              </a:rPr>
              <a:t><![CDATA[L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a:t>
            </a:r>
            <a:br/>
            <a:r>
              <a:rPr lang="en-US" strike="noStrike" sz="1400" spc="0" u="none" cap="none">
                <a:solidFill>
                  <a:srgbClr val="1E293B">
                    <a:alpha val="100000"/>
                  </a:srgbClr>
                </a:solidFill>
                <a:latin typeface="Calibri"/>
              </a:rPr>
              <a:t><![CDATA[Lower overall; acetabular erosion risk long-term]]></a:t>
            </a:r>
            <a:br/>
            <a:r>
              <a:rPr lang="en-US" strike="noStrike" sz="1400" spc="0" u="none" cap="none">
                <a:solidFill>
                  <a:srgbClr val="1E293B">
                    <a:alpha val="100000"/>
                  </a:srgbClr>
                </a:solidFill>
                <a:latin typeface="Calibri"/>
              </a:rPr>
              <a:t><![CDATA[Lower revision rate in active patients; higher short-term dislocation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patient]]></a:t>
            </a:r>
            <a:br/>
            <a:r>
              <a:rPr lang="en-US" strike="noStrike" sz="1400" spc="0" u="none" cap="none">
                <a:solidFill>
                  <a:srgbClr val="1E293B">
                    <a:alpha val="100000"/>
                  </a:srgbClr>
                </a:solidFill>
                <a:latin typeface="Calibri"/>
              </a:rPr>
              <a:t><![CDATA[Low demand; cognitive impairment; not independently mobile; high operative risk]]></a:t>
            </a:r>
            <a:br/>
            <a:r>
              <a:rPr lang="en-US" strike="noStrike" sz="1400" spc="0" u="none" cap="none">
                <a:solidFill>
                  <a:srgbClr val="1E293B">
                    <a:alpha val="100000"/>
                  </a:srgbClr>
                </a:solidFill>
                <a:latin typeface="Calibri"/>
              </a:rPr>
              <a:t><![CDATA[Independently mobile pre-fracture; cognitively intact; medically fit; active lifest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ALTH Investigators. Total hip arthroplasty or hemiarthroplasty for hip fracture. N Engl J Med. 2019;381:2199–2208.]]></a:t>
            </a:r>
            <a:br/>
            <a:r>
              <a:rPr lang="en-US" strike="noStrike" sz="1200" spc="0" u="none" cap="none">
                <a:solidFill>
                  <a:srgbClr val="1E293B">
                    <a:alpha val="100000"/>
                  </a:srgbClr>
                </a:solidFill>
                <a:latin typeface="Calibri"/>
              </a:rPr>
              <a:t><![CDATA[Parker MJ, Gurusamy KS. Arthroplasties (with and without bone cement) for proximal femoral fractures in adults. Cochrane Database Syst Rev. 2006.]]></a:t>
            </a:r>
            <a:br/>
            <a:r>
              <a:rPr lang="en-US" strike="noStrike" sz="1200" spc="0" u="none" cap="none">
                <a:solidFill>
                  <a:srgbClr val="1E293B">
                    <a:alpha val="100000"/>
                  </a:srgbClr>
                </a:solidFill>
                <a:latin typeface="Calibri"/>
              </a:rPr>
              <a:t><![CDATA[NICE Guideline NG124. Hip fracture: management. 2017 (updated 2023).]]></a:t>
            </a:r>
            <a:br/>
            <a:r>
              <a:rPr lang="en-US" strike="noStrike" sz="1200" spc="0" u="none" cap="none">
                <a:solidFill>
                  <a:srgbClr val="1E293B">
                    <a:alpha val="100000"/>
                  </a:srgbClr>
                </a:solidFill>
                <a:latin typeface="Calibri"/>
              </a:rPr>
              <a:t><![CDATA[British Orthopaedic Association Standards for Trauma (BOAST) — Hip Fracture.]]></a:t>
            </a:r>
            <a:br/>
            <a:r>
              <a:rPr lang="en-US" strike="noStrike" sz="1200" spc="0" u="none" cap="none">
                <a:solidFill>
                  <a:srgbClr val="1E293B">
                    <a:alpha val="100000"/>
                  </a:srgbClr>
                </a:solidFill>
                <a:latin typeface="Calibri"/>
              </a:rPr>
              <a:t><![CDATA[Frihagen F et al. Hemiarthroplasty or internal fixation for intracapsular displaced femoral neck fractures. BMJ. 2007.]]></a:t>
            </a:r>
            <a:br/>
            <a:r>
              <a:rPr lang="en-US" strike="noStrike" sz="1200" spc="0" u="none" cap="none">
                <a:solidFill>
                  <a:srgbClr val="1E293B">
                    <a:alpha val="100000"/>
                  </a:srgbClr>
                </a:solidFill>
                <a:latin typeface="Calibri"/>
              </a:rPr>
              <a:t><![CDATA[Macaulay W et al. Differences in total hip arthroplasty demand, supply, and utilization between men and women. J Am Acad Orthop Surg. 200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ockwood and G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indication: displaced femoral neck fracture in elderly. Types: unipolar (Austin-Moore, Thompson) vs bipolar prostheses. Advantages: shorter surgery, less blood loss vs THA. Disadvantages: acetabular erosion, groin pain in long term. Choice depends on age, activity, acetabular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miarthroplasty Hip —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Hemiarthroplasty of the hip replaces the femoral head alone, leaving the native acetabulum intact. It is predominantly used for displaced intracapsular neck of femur (NOF) fractures in elderly patients where the blood supply to the femoral head has been disrupted and avascular necrosis is inevitable. The key decision in displaced intracapsular NOF fracture management is whether to perform hemiarthroplasty, total hip arthroplasty (THA), or internal fixation — a decision driven by patient age, functional status, pre-existing hip pathology, and operativ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for hemiarthroplasty: displaced intracapsular NOF fracture (Garden III or IV) in elderly, lower-demand patients; pathological fracture through a femoral head lesion where THA is not appropriate; acute femoral head fractures (Pipkin fractures) not amenable to fixation in older patients; femoral head osteonecrosis in low-demand elderly patients as a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stinction between hemiarthroplasty and THA for displaced NOF fracture hinges on: pre-fracture mobility and functional level, cognitive status, acetabular cartilage integrity, biological age, and surgeon/unit preference based on available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UK): THA is recommended for patients with displaced intracapsular NOF fracture who were independently mobile (with or without a walking aid), not cognitively impaired, and are medically fit for the procedure; hemiarthroplasty is recommended for patients who are not independently mobile or are cognitively impaired; this guidance reflects the evidence from the HEALTH and HOPE t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emiarthroplasty]]></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olar (Thompson / Austin Moore)]]></a:t>
            </a:r>
            <a:br/>
            <a:r>
              <a:rPr lang="en-US" strike="noStrike" sz="1400" spc="0" u="none" cap="none">
                <a:solidFill>
                  <a:srgbClr val="1E293B">
                    <a:alpha val="100000"/>
                  </a:srgbClr>
                </a:solidFill>
                <a:latin typeface="Calibri"/>
              </a:rPr>
              <a:t><![CDATA[Single spherical femoral head articulates directly with the native acetabulum; no bipolar mechanism; the original hemiarthroplasty design]]></a:t>
            </a:r>
            <a:br/>
            <a:r>
              <a:rPr lang="en-US" strike="noStrike" sz="1400" spc="0" u="none" cap="none">
                <a:solidFill>
                  <a:srgbClr val="1E293B">
                    <a:alpha val="100000"/>
                  </a:srgbClr>
                </a:solidFill>
                <a:latin typeface="Calibri"/>
              </a:rPr>
              <a:t><![CDATA[Simple; cheaper; higher rate of acetabular erosion over time; adequate for very low-demand patients with short life expectancy; Austin Moore uses a fenestrated stem (bone ingrowth); Thompson uses a smooth stem (ce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olar]]></a:t>
            </a:r>
            <a:br/>
            <a:r>
              <a:rPr lang="en-US" strike="noStrike" sz="1400" spc="0" u="none" cap="none">
                <a:solidFill>
                  <a:srgbClr val="1E293B">
                    <a:alpha val="100000"/>
                  </a:srgbClr>
                </a:solidFill>
                <a:latin typeface="Calibri"/>
              </a:rPr>
              <a:t><![CDATA[An inner ball-and-socket mechanism within the prosthetic head allows motion at two interfaces — between the inner head and the outer cup, and between the outer cup and the acetabulum; designed to reduce acetabular wear]]></a:t>
            </a:r>
            <a:br/>
            <a:r>
              <a:rPr lang="en-US" strike="noStrike" sz="1400" spc="0" u="none" cap="none">
                <a:solidFill>
                  <a:srgbClr val="1E293B">
                    <a:alpha val="100000"/>
                  </a:srgbClr>
                </a:solidFill>
                <a:latin typeface="Calibri"/>
              </a:rPr>
              <a:t><![CDATA[More expensive; theoretical advantage of reduced acetabular erosion; evidence that most motion occurs at the outer bearing (acetabular interface) not the inner bearing — the bipolar mechanism may not function as designed; widely use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miarthroplasty Hip —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comparing unipolar vs bipolar: randomised trials and meta-analyses show no significant difference in functional outcome, pain, or complication rates between unipolar and bipolar hemiarthroplasty at medium-term follow-up; bipolar is more expensive but offers no proven clinical advantage in most studies; unipolar remains appropriate for the fraile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2026-03-16T21:46:05Z</dcterms:created>
  <dcterms:modified xsi:type="dcterms:W3CDTF">2026-03-16T21:46:05Z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