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70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yperbaric Oxygen Therapy in Orthopaedics – Principles, Indications and Clinical Ap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allows oxygen to diffuse farther from functioning capillaries into relatively hypoxic tissue,]]></a:t>
            </a:r>
            <a:br/>
            <a:r>
              <a:rPr lang="en-US" strike="noStrike" sz="1400" spc="0" u="none" cap="none">
                <a:solidFill>
                  <a:srgbClr val="1E293B">
                    <a:alpha val="100000"/>
                  </a:srgbClr>
                </a:solidFill>
                <a:latin typeface="Calibri"/>
              </a:rPr>
              <a:t><![CDATA[which may be particularly important in traumatised or oedematous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Effects Relevant to Orthopaedics]]></a:t>
            </a:r>
            <a:br/>
            <a:br/>
            <a:br/>
            <a:br/>
            <a:r>
              <a:rPr lang="en-US" strike="noStrike" sz="1400" spc="0" u="none" cap="none">
                <a:solidFill>
                  <a:srgbClr val="1E293B">
                    <a:alpha val="100000"/>
                  </a:srgbClr>
                </a:solidFill>
                <a:latin typeface="Calibri"/>
              </a:rPr>
              <a:t><![CDATA[Markedly increases tissue oxygen 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roves oxygen delivery to relatively ischaemic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s tissue oedema through oxygen-induced vasoconstri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ports leukocyte oxidative killing of bac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otes fibroblast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ports collagen synth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otes angiogenesis and neovascularis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reduce components of ischaemia-reperfusio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ports wound healing in selected hypoxic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enhance activity of selected antimicrobial ag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oxia and Vasoconstriction – Why Does Oxygen Reduce Oedema?]]></a:t>
            </a:r>
            <a:br/>
            <a:br/>
            <a:br/>
            <a:br/>
            <a:r>
              <a:rPr lang="en-US" strike="noStrike" sz="1400" spc="0" u="none" cap="none">
                <a:solidFill>
                  <a:srgbClr val="1E293B">
                    <a:alpha val="100000"/>
                  </a:srgbClr>
                </a:solidFill>
                <a:latin typeface="Calibri"/>
              </a:rPr>
              <a:t><![CDATA[Hyperoxia causes vasoconstriction in relatively normal vascular be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ly, vasoconstriction might be expected to reduce tissue oxygenation. During HBOT, however,]]></a:t>
            </a:r>
            <a:br/>
            <a:r>
              <a:rPr lang="en-US" strike="noStrike" sz="1400" spc="0" u="none" cap="none">
                <a:solidFill>
                  <a:srgbClr val="1E293B">
                    <a:alpha val="100000"/>
                  </a:srgbClr>
                </a:solidFill>
                <a:latin typeface="Calibri"/>
              </a:rPr>
              <a:t><![CDATA[the marked increase in plasma oxygen content helps maintain high tissue oxygen tension despite]]></a:t>
            </a:r>
            <a:br/>
            <a:r>
              <a:rPr lang="en-US" strike="noStrike" sz="1400" spc="0" u="none" cap="none">
                <a:solidFill>
                  <a:srgbClr val="1E293B">
                    <a:alpha val="100000"/>
                  </a:srgbClr>
                </a:solidFill>
                <a:latin typeface="Calibri"/>
              </a:rPr>
              <a:t><![CDATA[reduced blood flo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eduction in microvascular blood flow decreases capillary filtration and may therefore]]></a:t>
            </a:r>
            <a:br/>
            <a:r>
              <a:rPr lang="en-US" strike="noStrike" sz="1400" spc="0" u="none" cap="none">
                <a:solidFill>
                  <a:srgbClr val="1E293B">
                    <a:alpha val="100000"/>
                  </a:srgbClr>
                </a:solidFill>
                <a:latin typeface="Calibri"/>
              </a:rPr>
              <a:t><![CDATA[reduce tissue oede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mechanism is particularly relevant in crush injury and acute traumatic isch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edema–Ischaemia Cycle]]></a:t>
            </a:r>
            <a:br/>
            <a:br/>
            <a:br/>
            <a:br/>
            <a:r>
              <a:rPr lang="en-US" strike="noStrike" sz="1400" spc="0" u="none" cap="none">
                <a:solidFill>
                  <a:srgbClr val="1E293B">
                    <a:alpha val="100000"/>
                  </a:srgbClr>
                </a:solidFill>
                <a:latin typeface="Calibri"/>
              </a:rPr>
              <a:t><![CDATA[Severe soft-tissue trauma can create a self-perpetuating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 → Oedema → Increased diffusion distance → Tissue hypoxia →]]></a:t>
            </a:r>
            <a:br/>
            <a:r>
              <a:rPr lang="en-US" strike="noStrike" sz="1400" spc="0" u="none" cap="none">
                <a:solidFill>
                  <a:srgbClr val="1E293B">
                    <a:alpha val="100000"/>
                  </a:srgbClr>
                </a:solidFill>
                <a:latin typeface="Calibri"/>
              </a:rPr>
              <a:t><![CDATA[Endothelial injury → Further oedema → Progressive isch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BOT attempts to interrupt this cycle by increasing tissue oxygen availability and reducing oede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Orthopaedic Uses of HBOT]]></a:t>
            </a:r>
            <a:br/>
            <a:br/>
            <a:br/>
            <a:br/>
            <a:br/>
            <a:br/>
            <a:br/>
            <a:r>
              <a:rPr lang="en-US" strike="noStrike" sz="1400" spc="0" u="none" cap="none">
                <a:solidFill>
                  <a:srgbClr val="1E293B">
                    <a:alpha val="100000"/>
                  </a:srgbClr>
                </a:solidFill>
                <a:latin typeface="Calibri"/>
              </a:rPr>
              <a:t><![CDATA[Condition]]></a:t>
            </a:r>
            <a:br/>
            <a:r>
              <a:rPr lang="en-US" strike="noStrike" sz="1400" spc="0" u="none" cap="none">
                <a:solidFill>
                  <a:srgbClr val="1E293B">
                    <a:alpha val="100000"/>
                  </a:srgbClr>
                </a:solidFill>
                <a:latin typeface="Calibri"/>
              </a:rPr>
              <a:t><![CDATA[Role of HB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refractory osteomyelitis]]></a:t>
            </a:r>
            <a:br/>
            <a:r>
              <a:rPr lang="en-US" strike="noStrike" sz="1400" spc="0" u="none" cap="none">
                <a:solidFill>
                  <a:srgbClr val="1E293B">
                    <a:alpha val="100000"/>
                  </a:srgbClr>
                </a:solidFill>
                <a:latin typeface="Calibri"/>
              </a:rPr>
              <a:t><![CDATA[Adjunct to debridement and culture-directed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ush injury]]></a:t>
            </a:r>
            <a:br/>
            <a:r>
              <a:rPr lang="en-US" strike="noStrike" sz="1400" spc="0" u="none" cap="none">
                <a:solidFill>
                  <a:srgbClr val="1E293B">
                    <a:alpha val="100000"/>
                  </a:srgbClr>
                </a:solidFill>
                <a:latin typeface="Calibri"/>
              </a:rPr>
              <a:t><![CDATA[Adjunct in selected severe traumatic ischaem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traumatic ischaemia]]></a:t>
            </a:r>
            <a:br/>
            <a:r>
              <a:rPr lang="en-US" strike="noStrike" sz="1400" spc="0" u="none" cap="none">
                <a:solidFill>
                  <a:srgbClr val="1E293B">
                    <a:alpha val="100000"/>
                  </a:srgbClr>
                </a:solidFill>
                <a:latin typeface="Calibri"/>
              </a:rPr>
              <a:t><![CDATA[May improve oxygenation and limit oedema/reperfusio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omised graft or flap]]></a:t>
            </a:r>
            <a:br/>
            <a:r>
              <a:rPr lang="en-US" strike="noStrike" sz="1400" spc="0" u="none" cap="none">
                <a:solidFill>
                  <a:srgbClr val="1E293B">
                    <a:alpha val="100000"/>
                  </a:srgbClr>
                </a:solidFill>
                <a:latin typeface="Calibri"/>
              </a:rPr>
              <a:t><![CDATA[Adjunctive salvage of hypoxic but potentially viable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ascular necrosis]]></a:t>
            </a:r>
            <a:br/>
            <a:r>
              <a:rPr lang="en-US" strike="noStrike" sz="1400" spc="0" u="none" cap="none">
                <a:solidFill>
                  <a:srgbClr val="1E293B">
                    <a:alpha val="100000"/>
                  </a:srgbClr>
                </a:solidFill>
                <a:latin typeface="Calibri"/>
              </a:rPr>
              <a:t><![CDATA[Selected early-stage cases; evidence and protocols va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crotising soft-tissue infection]]></a:t>
            </a:r>
            <a:br/>
            <a:r>
              <a:rPr lang="en-US" strike="noStrike" sz="1400" spc="0" u="none" cap="none">
                <a:solidFill>
                  <a:srgbClr val="1E293B">
                    <a:alpha val="100000"/>
                  </a:srgbClr>
                </a:solidFill>
                <a:latin typeface="Calibri"/>
              </a:rPr>
              <a:t><![CDATA[Adjunct after urgent surgical and antimicrobial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s gangrene]]></a:t>
            </a:r>
            <a:br/>
            <a:r>
              <a:rPr lang="en-US" strike="noStrike" sz="1400" spc="0" u="none" cap="none">
                <a:solidFill>
                  <a:srgbClr val="1E293B">
                    <a:alpha val="100000"/>
                  </a:srgbClr>
                </a:solidFill>
                <a:latin typeface="Calibri"/>
              </a:rPr>
              <a:t><![CDATA[Adjunctive emergency therapy with surgery and antibio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blem wounds]]></a:t>
            </a:r>
            <a:br/>
            <a:r>
              <a:rPr lang="en-US" strike="noStrike" sz="1400" spc="0" u="none" cap="none">
                <a:solidFill>
                  <a:srgbClr val="1E293B">
                    <a:alpha val="100000"/>
                  </a:srgbClr>
                </a:solidFill>
                <a:latin typeface="Calibri"/>
              </a:rPr>
              <a:t><![CDATA[Selected hypoxic wounds, particularly certain diabetic foot wou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tion osteonecrosis]]></a:t>
            </a:r>
            <a:br/>
            <a:r>
              <a:rPr lang="en-US" strike="noStrike" sz="1400" spc="0" u="none" cap="none">
                <a:solidFill>
                  <a:srgbClr val="1E293B">
                    <a:alpha val="100000"/>
                  </a:srgbClr>
                </a:solidFill>
                <a:latin typeface="Calibri"/>
              </a:rPr>
              <a:t><![CDATA[Adjunct in delayed radiation injury to bone and soft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BOT in Chronic Refractory Osteomyelitis]]></a:t>
            </a:r>
            <a:br/>
            <a:br/>
            <a:br/>
            <a:br/>
            <a:r>
              <a:rPr lang="en-US" strike="noStrike" sz="1400" spc="0" u="none" cap="none">
                <a:solidFill>
                  <a:srgbClr val="1E293B">
                    <a:alpha val="100000"/>
                  </a:srgbClr>
                </a:solidFill>
                <a:latin typeface="Calibri"/>
              </a:rPr>
              <a:t><![CDATA[Chronic refractory osteomyelitis is one of the most important orthopaedic indications for HB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t generally refers to bone infection that persists or recurs despite appropriate conventional]]></a:t>
            </a:r>
            <a:br/>
            <a:r>
              <a:rPr lang="en-US" strike="noStrike" sz="1400" spc="0" u="none" cap="none">
                <a:solidFill>
                  <a:srgbClr val="1E293B">
                    <a:alpha val="100000"/>
                  </a:srgbClr>
                </a:solidFill>
                <a:latin typeface="Calibri"/>
              </a:rPr>
              <a:t><![CDATA[treatment, including surgical and antimicrobial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fected bone environment may be characterised b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vascula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rred soft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questrum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 tissue hypox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film-associated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antibiotic deliv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aired immune-cell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BOT aims to improve local oxygen availability and enhance host defence and tissue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w HBOT May Help in Osteomyelitis]]></a:t>
            </a:r>
            <a:br/>
            <a:br/>
            <a:br/>
            <a:br/>
            <a:r>
              <a:rPr lang="en-US" strike="noStrike" sz="1400" spc="0" u="none" cap="none">
                <a:solidFill>
                  <a:srgbClr val="1E293B">
                    <a:alpha val="100000"/>
                  </a:srgbClr>
                </a:solidFill>
                <a:latin typeface="Calibri"/>
              </a:rPr>
              <a:t><![CDATA[Raises oxygen tension within hypoxic infected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ports oxygen-dependent neutrophil bacterial ki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hances fibroblast activity and collagen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yperbaric Oxygen Therapy in Orthopaedics – Principles, Indications and Clinical Ap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yperbaric oxygen therapy involves breathing nearly 100% oxygen at increased atmospheric pressure to markedly increase plasma and tissue oxygen levels. In orthopaedics, it is mainly used as an adjunct in chronic refractory osteomyelitis, severe crush injuries, acute traumatic ischaemia, compromised flaps or grafts, selected early osteonecrosis and certain severe infections or radiation-related tissue injuries. Its effects include improved tissue oxygenation, reduction of oedema, enhanced leukocyte bacterial killing, angiogenesis and support of fibroblast and collagen activity. HBOT should never replace definitive treatment such as debrid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baric Oxygen Therapy and its Uses in Orthopaedics]]></a:t>
            </a:r>
            <a:br/>
            <a:br/>
            <a:br/>
            <a:br/>
            <a:r>
              <a:rPr lang="en-US" strike="noStrike" sz="1400" spc="0" u="none" cap="none">
                <a:solidFill>
                  <a:srgbClr val="1E293B">
                    <a:alpha val="100000"/>
                  </a:srgbClr>
                </a:solidFill>
                <a:latin typeface="Calibri"/>
              </a:rPr>
              <a:t><![CDATA[Hyperbaric oxygen therapy (HBOT) is a medical treatment in which a patient]]></a:t>
            </a:r>
            <a:br/>
            <a:r>
              <a:rPr lang="en-US" strike="noStrike" sz="1400" spc="0" u="none" cap="none">
                <a:solidFill>
                  <a:srgbClr val="1E293B">
                    <a:alpha val="100000"/>
                  </a:srgbClr>
                </a:solidFill>
                <a:latin typeface="Calibri"/>
              </a:rPr>
              <a:t><![CDATA[breathes nearly 100% oxygen inside a chamber pressurised above normal atmospheric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ing ambient pressure markedly increases the amount of oxygen dissolved in plasma and]]></a:t>
            </a:r>
            <a:br/>
            <a:r>
              <a:rPr lang="en-US" strike="noStrike" sz="1400" spc="0" u="none" cap="none">
                <a:solidFill>
                  <a:srgbClr val="1E293B">
                    <a:alpha val="100000"/>
                  </a:srgbClr>
                </a:solidFill>
                <a:latin typeface="Calibri"/>
              </a:rPr>
              <a:t><![CDATA[consequently increases the oxygen tension within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Trauma and Orthopaedics, HBOT is used primarily as an adjunctive treatment]]></a:t>
            </a:r>
            <a:br/>
            <a:r>
              <a:rPr lang="en-US" strike="noStrike" sz="1400" spc="0" u="none" cap="none">
                <a:solidFill>
                  <a:srgbClr val="1E293B">
                    <a:alpha val="100000"/>
                  </a:srgbClr>
                </a:solidFill>
                <a:latin typeface="Calibri"/>
              </a:rPr>
              <a:t><![CDATA[in conditions characterised by tissue hypoxia, infection, impaired wound healing or]]></a:t>
            </a:r>
            <a:br/>
            <a:r>
              <a:rPr lang="en-US" strike="noStrike" sz="1400" spc="0" u="none" cap="none">
                <a:solidFill>
                  <a:srgbClr val="1E293B">
                    <a:alpha val="100000"/>
                  </a:srgbClr>
                </a:solidFill>
                <a:latin typeface="Calibri"/>
              </a:rPr>
              <a:t><![CDATA[ischaemia-reperfusio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baric oxygen therapy does not replace surgical debridement, fracture stabilisation,]]></a:t>
            </a:r>
            <a:br/>
            <a:r>
              <a:rPr lang="en-US" strike="noStrike" sz="1400" spc="0" u="none" cap="none">
                <a:solidFill>
                  <a:srgbClr val="1E293B">
                    <a:alpha val="100000"/>
                  </a:srgbClr>
                </a:solidFill>
                <a:latin typeface="Calibri"/>
              </a:rPr>
              <a:t><![CDATA[vascular repair, fasciotomy or appropriate antimicrobial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at is Hyperbaric Oxygen Therapy?]]></a:t>
            </a:r>
            <a:br/>
            <a:br/>
            <a:br/>
            <a:br/>
            <a:r>
              <a:rPr lang="en-US" strike="noStrike" sz="1400" spc="0" u="none" cap="none">
                <a:solidFill>
                  <a:srgbClr val="1E293B">
                    <a:alpha val="100000"/>
                  </a:srgbClr>
                </a:solidFill>
                <a:latin typeface="Calibri"/>
              </a:rPr>
              <a:t><![CDATA[HBOT involves intermittent administration of oxygen at a pressure greater than normal sea-level]]></a:t>
            </a:r>
            <a:br/>
            <a:r>
              <a:rPr lang="en-US" strike="noStrike" sz="1400" spc="0" u="none" cap="none">
                <a:solidFill>
                  <a:srgbClr val="1E293B">
                    <a:alpha val="100000"/>
                  </a:srgbClr>
                </a:solidFill>
                <a:latin typeface="Calibri"/>
              </a:rPr>
              <a:t><![CDATA[atmospheric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reatments are commonly delivered at approximately]]></a:t>
            </a:r>
            <a:br/>
            <a:r>
              <a:rPr lang="en-US" strike="noStrike" sz="1400" spc="0" u="none" cap="none">
                <a:solidFill>
                  <a:srgbClr val="1E293B">
                    <a:alpha val="100000"/>
                  </a:srgbClr>
                </a:solidFill>
                <a:latin typeface="Calibri"/>
              </a:rPr>
              <a:t><![CDATA[2.0–3.0 atmospheres absolute (ATA), depending on the indication and protoc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sessions commonly last approximately 60–120 minutes and may be]]></a:t>
            </a:r>
            <a:br/>
            <a:r>
              <a:rPr lang="en-US" strike="noStrike" sz="1400" spc="0" u="none" cap="none">
                <a:solidFill>
                  <a:srgbClr val="1E293B">
                    <a:alpha val="100000"/>
                  </a:srgbClr>
                </a:solidFill>
                <a:latin typeface="Calibri"/>
              </a:rPr>
              <a:t><![CDATA[repeated over several days or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xact pressure, treatment duration and number of sessions depend on the pathology,]]></a:t>
            </a:r>
            <a:br/>
            <a:r>
              <a:rPr lang="en-US" strike="noStrike" sz="1400" spc="0" u="none" cap="none">
                <a:solidFill>
                  <a:srgbClr val="1E293B">
                    <a:alpha val="100000"/>
                  </a:srgbClr>
                </a:solidFill>
                <a:latin typeface="Calibri"/>
              </a:rPr>
              <a:t><![CDATA[response to treatment and hyperbaric medicine protoco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Hyperbaric Chambers]]></a:t>
            </a:r>
            <a:br/>
            <a:br/>
            <a:br/>
            <a:r>
              <a:rPr lang="en-US" strike="noStrike" sz="1400" spc="0" u="none" cap="none">
                <a:solidFill>
                  <a:srgbClr val="1E293B">
                    <a:alpha val="100000"/>
                  </a:srgbClr>
                </a:solidFill>
                <a:latin typeface="Calibri"/>
              </a:rPr>
              <a:t><![CDATA[Monoplace Chamb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signed for a single patient. The chamber itself is usually pressurised while the patient]]></a:t>
            </a:r>
            <a:br/>
            <a:r>
              <a:rPr lang="en-US" strike="noStrike" sz="1400" spc="0" u="none" cap="none">
                <a:solidFill>
                  <a:srgbClr val="1E293B">
                    <a:alpha val="100000"/>
                  </a:srgbClr>
                </a:solidFill>
                <a:latin typeface="Calibri"/>
              </a:rPr>
              <a:t><![CDATA[receives oxyg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place Chamb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commodates several patients and healthcare personnel. The chamber is commonly pressurised with]]></a:t>
            </a:r>
            <a:br/>
            <a:r>
              <a:rPr lang="en-US" strike="noStrike" sz="1400" spc="0" u="none" cap="none">
                <a:solidFill>
                  <a:srgbClr val="1E293B">
                    <a:alpha val="100000"/>
                  </a:srgbClr>
                </a:solidFill>
                <a:latin typeface="Calibri"/>
              </a:rPr>
              <a:t><![CDATA[air while patients breathe oxygen through masks, hoods or specialised breathing syste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ic Physical Principles]]></a:t>
            </a:r>
            <a:br/>
            <a:br/>
            <a:br/>
            <a:br/>
            <a:r>
              <a:rPr lang="en-US" strike="noStrike" sz="1400" spc="0" u="none" cap="none">
                <a:solidFill>
                  <a:srgbClr val="1E293B">
                    <a:alpha val="100000"/>
                  </a:srgbClr>
                </a:solidFill>
                <a:latin typeface="Calibri"/>
              </a:rPr>
              <a:t><![CDATA[Several physical laws help explain hyperbaric oxygen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nry's La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mount of gas dissolved in a liquid is proportional to the partial pressure of that gas]]></a:t>
            </a:r>
            <a:br/>
            <a:r>
              <a:rPr lang="en-US" strike="noStrike" sz="1400" spc="0" u="none" cap="none">
                <a:solidFill>
                  <a:srgbClr val="1E293B">
                    <a:alpha val="100000"/>
                  </a:srgbClr>
                </a:solidFill>
                <a:latin typeface="Calibri"/>
              </a:rPr>
              <a:t><![CDATA[above the liqu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fore, increasing oxygen pressure markedly increases the quantity of oxygen dissolved]]></a:t>
            </a:r>
            <a:br/>
            <a:r>
              <a:rPr lang="en-US" strike="noStrike" sz="1400" spc="0" u="none" cap="none">
                <a:solidFill>
                  <a:srgbClr val="1E293B">
                    <a:alpha val="100000"/>
                  </a:srgbClr>
                </a:solidFill>
                <a:latin typeface="Calibri"/>
              </a:rPr>
              <a:t><![CDATA[directly in plas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yle's La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t constant temperature, the volume of a gas is inversely proportional to its pres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principle is particularly important in conditions containing gas bubbles such as]]></a:t>
            </a:r>
            <a:br/>
            <a:r>
              <a:rPr lang="en-US" strike="noStrike" sz="1400" spc="0" u="none" cap="none">
                <a:solidFill>
                  <a:srgbClr val="1E293B">
                    <a:alpha val="100000"/>
                  </a:srgbClr>
                </a:solidFill>
                <a:latin typeface="Calibri"/>
              </a:rPr>
              <a:t><![CDATA[decompression sickness or arterial gas em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yperbaric Oxygen Therapy in Orthopaedics – Principles, Indications and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w Does HBOT Increase Tissue Oxygenation?]]></a:t>
            </a:r>
            <a:br/>
            <a:br/>
            <a:br/>
            <a:br/>
            <a:r>
              <a:rPr lang="en-US" strike="noStrike" sz="1400" spc="0" u="none" cap="none">
                <a:solidFill>
                  <a:srgbClr val="1E293B">
                    <a:alpha val="100000"/>
                  </a:srgbClr>
                </a:solidFill>
                <a:latin typeface="Calibri"/>
              </a:rPr>
              <a:t><![CDATA[Under normal conditions, most oxygen is transported bound to haemoglobin, with only a small]]></a:t>
            </a:r>
            <a:br/>
            <a:r>
              <a:rPr lang="en-US" strike="noStrike" sz="1400" spc="0" u="none" cap="none">
                <a:solidFill>
                  <a:srgbClr val="1E293B">
                    <a:alpha val="100000"/>
                  </a:srgbClr>
                </a:solidFill>
                <a:latin typeface="Calibri"/>
              </a:rPr>
              <a:t><![CDATA[quantity dissolved in plas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ing HBOT, the marked increase in inspired oxygen partial pressure causes a substantial]]></a:t>
            </a:r>
            <a:br/>
            <a:r>
              <a:rPr lang="en-US" strike="noStrike" sz="1400" spc="0" u="none" cap="none">
                <a:solidFill>
                  <a:srgbClr val="1E293B">
                    <a:alpha val="100000"/>
                  </a:srgbClr>
                </a:solidFill>
                <a:latin typeface="Calibri"/>
              </a:rPr>
              <a:t><![CDATA[rise in plasma-dissolved oxyg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2026-09-16T03:52:28Z</dcterms:created>
  <dcterms:modified xsi:type="dcterms:W3CDTF">2026-09-16T03:52:28Z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