
<file path=[Content_Types].xml><?xml version="1.0" encoding="utf-8"?>
<Types xmlns="http://schemas.openxmlformats.org/package/2006/content-types">
  <Default Extension="rels" ContentType="application/vnd.openxmlformats-package.relationships+xml"/>
  <Default Extension="xml" ContentType="application/xml"/>
  <Default Extension="svg" ContentType="image/svg+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p:presen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presProps" Target="presProps.xml"/>
  <Relationship Id="rId23" Type="http://schemas.openxmlformats.org/officeDocument/2006/relationships/viewProps" Target="viewProps.xml"/>
  <Relationship Id="rId24"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2452540" r:id="rId1"/>
  </p:sldLayoutIdLst>
  <p:txStyles>
    <p:titleStyle>
      <a:lvl1pPr algn="ctr">
        <a:defRPr sz="4400" kern="1200">
          <a:solidFill>
            <a:schemeClr val="lt1"/>
          </a:solidFill>
        </a:defRPr>
      </a:lvl1pPr>
      <a:extLst/>
    </p:titleStyle>
    <p:bodyStyle>
      <a:lvl1pPr algn="ctr" indent="-342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rgbClr val="0B1220">
            <a:alpha val="100000"/>
          </a:srgbClr>
        </a:solidFill>
      </p:bgPr>
    </p:bg>
    <p:spTree>
      <p:nvGrpSpPr>
        <p:cNvPr id="1" name=""/>
        <p:cNvGrpSpPr/>
        <p:nvPr/>
      </p:nvGrpSpPr>
      <p:grpSpPr>
        <a:xfrm>
          <a:off x="523875" y="266700"/>
          <a:ext cx="8620125" cy="4953000"/>
          <a:chOff x="523875" y="266700"/>
          <a:chExt cx="8620125" cy="4953000"/>
        </a:xfrm>
      </p:grpSpPr>
      <p:sp>
        <p:nvSpPr>
          <p:cNvPr id="2" name=""/>
          <p:cNvSpPr txBox="1"/>
          <p:nvPr/>
        </p:nvSpPr>
        <p:spPr>
          <a:xfrm>
            <a:off x="523875" y="266700"/>
            <a:ext cx="2857500" cy="2667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b="1" strike="noStrike" sz="1100" spc="0" u="none" cap="none">
                <a:solidFill>
                  <a:srgbClr val="2563EB">
                    <a:alpha val="100000"/>
                  </a:srgbClr>
                </a:solidFill>
                <a:latin typeface="Calibri"/>
              </a:rPr>
              <a:t><![CDATA[ORTHONOTES]]></a:t>
            </a:r>
          </a:p>
        </p:txBody>
      </p:sp>
      <p:sp>
        <p:nvSpPr>
          <p:cNvPr id="3" name=""/>
          <p:cNvSpPr txBox="1"/>
          <p:nvPr/>
        </p:nvSpPr>
        <p:spPr>
          <a:xfrm>
            <a:off x="523875" y="571500"/>
            <a:ext cx="2857500" cy="2286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900" spc="0" u="none" cap="none">
                <a:solidFill>
                  <a:srgbClr val="94A3B8">
                    <a:alpha val="100000"/>
                  </a:srgbClr>
                </a:solidFill>
                <a:latin typeface="Calibri"/>
              </a:rPr>
              <a:t><![CDATA[GENERAL]]></a:t>
            </a:r>
          </a:p>
        </p:txBody>
      </p:sp>
      <p:sp>
        <p:nvSpPr>
          <p:cNvPr id="4" name=""/>
          <p:cNvSpPr txBox="1"/>
          <p:nvPr/>
        </p:nvSpPr>
        <p:spPr>
          <a:xfrm>
            <a:off x="523875" y="1524000"/>
            <a:ext cx="8096250" cy="2095500"/>
          </a:xfrm>
          <a:prstGeom prst="rect">
            <a:avLst/>
          </a:prstGeom>
          <a:noFill/>
        </p:spPr>
        <p:txBody>
          <a:bodyPr anchorCtr="0" rtlCol="0" vert="horz" bIns="45720" lIns="91440" rIns="91440" tIns="45720">
            <a:spAutoFit/>
          </a:bodyPr>
          <a:lstStyle/>
          <a:p>
            <a:pPr algn="ctr" rtl="0" fontAlgn="base" marL="0" marR="0" indent="0" lvl="0">
              <a:lnSpc>
                <a:spcPct val="100000"/>
              </a:lnSpc>
              <a:spcBef>
                <a:spcPts val="0"/>
              </a:spcBef>
              <a:spcAft>
                <a:spcPts val="0"/>
              </a:spcAft>
            </a:pPr>
            <a:r>
              <a:rPr lang="en-US" b="1" strike="noStrike" sz="3600" spc="0" u="none" cap="none">
                <a:solidFill>
                  <a:srgbClr val="FFFFFF">
                    <a:alpha val="100000"/>
                  </a:srgbClr>
                </a:solidFill>
                <a:latin typeface="Calibri"/>
              </a:rPr>
              <a:t><![CDATA[Hyperbaric Oxygen Therapy in Orthopaedics – Principles, Indications and Clinical Applications]]></a:t>
            </a:r>
          </a:p>
        </p:txBody>
      </p:sp>
      <p:sp>
        <p:nvSpPr>
          <p:cNvPr id="5" name=""/>
          <p:cNvSpPr txBox="1"/>
          <p:nvPr/>
        </p:nvSpPr>
        <p:spPr>
          <a:xfrm>
            <a:off x="523875" y="4686300"/>
            <a:ext cx="8096250" cy="266700"/>
          </a:xfrm>
          <a:prstGeom prst="rect">
            <a:avLst/>
          </a:prstGeom>
          <a:noFill/>
        </p:spPr>
        <p:txBody>
          <a:bodyPr anchorCtr="0" rtlCol="0" vert="horz" bIns="45720" lIns="91440" rIns="91440" tIns="45720">
            <a:spAutoFit/>
          </a:bodyPr>
          <a:lstStyle/>
          <a:p>
            <a:pPr algn="ctr" rtl="0" fontAlgn="base" marL="0" marR="0" indent="0" lvl="0">
              <a:lnSpc>
                <a:spcPct val="100000"/>
              </a:lnSpc>
              <a:spcBef>
                <a:spcPts val="0"/>
              </a:spcBef>
              <a:spcAft>
                <a:spcPts val="0"/>
              </a:spcAft>
            </a:pPr>
            <a:r>
              <a:rPr lang="en-US" strike="noStrike" sz="1000" spc="0" u="none" cap="none">
                <a:solidFill>
                  <a:srgbClr val="94A3B8">
                    <a:alpha val="100000"/>
                  </a:srgbClr>
                </a:solidFill>
                <a:latin typeface="Calibri"/>
              </a:rPr>
              <a:t><![CDATA[The Orthopaedic Knowledge Network  •  orthonotes.in]]></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solidFill>
          <a:srgbClr val="F1F5F9">
            <a:alpha val="100000"/>
          </a:srgbClr>
        </a:solidFill>
      </p:bgPr>
    </p:bg>
    <p:spTree>
      <p:nvGrpSpPr>
        <p:cNvPr id="1" name=""/>
        <p:cNvGrpSpPr/>
        <p:nvPr/>
      </p:nvGrpSpPr>
      <p:grpSpPr>
        <a:xfrm>
          <a:off x="0" y="342900"/>
          <a:ext cx="8953500" cy="5086350"/>
          <a:chOff x="0" y="342900"/>
          <a:chExt cx="8953500" cy="5086350"/>
        </a:xfrm>
      </p:grpSpPr>
      <p:sp>
        <p:nvSpPr>
          <p:cNvPr id="2" name=""/>
          <p:cNvSpPr txBox="1"/>
          <p:nvPr/>
        </p:nvSpPr>
        <p:spPr>
          <a:xfrm>
            <a:off x="523875" y="342900"/>
            <a:ext cx="8096250" cy="4191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b="1" strike="noStrike" sz="2600" spc="0" u="none" cap="none">
                <a:solidFill>
                  <a:srgbClr val="2563EB">
                    <a:alpha val="100000"/>
                  </a:srgbClr>
                </a:solidFill>
                <a:latin typeface="Calibri"/>
              </a:rPr>
              <a:t><![CDATA[Overview]]></a:t>
            </a:r>
          </a:p>
        </p:txBody>
      </p:sp>
      <p:sp>
        <p:nvSpPr>
          <p:cNvPr id="3" name=""/>
          <p:cNvSpPr txBox="1"/>
          <p:nvPr/>
        </p:nvSpPr>
        <p:spPr>
          <a:xfrm>
            <a:off x="523875" y="914400"/>
            <a:ext cx="8096250" cy="371475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1500" spc="0" u="none" cap="none">
                <a:solidFill>
                  <a:srgbClr val="1E293B">
                    <a:alpha val="100000"/>
                  </a:srgbClr>
                </a:solidFill>
                <a:latin typeface="Calibri"/>
              </a:rPr>
              <a:t><![CDATA[Hyperbaric oxygen therapy involves breathing nearly 100% oxygen at increased atmospheric pressure to markedly increase plasma and tissue oxygen levels. In orthopaedics, it is mainly used as an adjunct in chronic refractory osteomyelitis, severe crush injuries, acute traumatic ischaemia, compromised flaps or grafts, selected early osteonecrosis and certain severe infections or radiation-related tissue injuries. Its effects include improved tissue oxygenation, reduction of oedema, enhanced leukocyte bacterial killing, angiogenesis and support of fibroblast and collagen activity. HBOT should never replace definitive treatment such as debridement...]]></a:t>
            </a:r>
          </a:p>
        </p:txBody>
      </p:sp>
      <p:sp>
        <p:nvSpPr>
          <p:cNvPr id="4" name=""/>
          <p:cNvSpPr txBox="1"/>
          <p:nvPr/>
        </p:nvSpPr>
        <p:spPr>
          <a:xfrm>
            <a:off x="0" y="4876800"/>
            <a:ext cx="8953500" cy="20955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orthonotes.in  •  2]]></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p:bgPr>
    </p:bg>
    <p:spTree>
      <p:nvGrpSpPr>
        <p:cNvPr id="1" name=""/>
        <p:cNvGrpSpPr/>
        <p:nvPr/>
      </p:nvGrpSpPr>
      <p:grpSpPr>
        <a:xfrm>
          <a:off x="0" y="171450"/>
          <a:ext cx="8953500" cy="5086350"/>
          <a:chOff x="0" y="171450"/>
          <a:chExt cx="8953500" cy="5086350"/>
        </a:xfrm>
      </p:grpSpPr>
      <p:sp>
        <p:nvSpPr>
          <p:cNvPr id="2" name=""/>
          <p:cNvSpPr txBox="1"/>
          <p:nvPr/>
        </p:nvSpPr>
        <p:spPr>
          <a:xfrm>
            <a:off x="523875" y="171450"/>
            <a:ext cx="8096250" cy="2286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Hyperbaric Oxygen Therapy in Orthopaedics – Principles, Indications and Clinical Applications]]></a:t>
            </a:r>
          </a:p>
        </p:txBody>
      </p:sp>
      <p:sp>
        <p:nvSpPr>
          <p:cNvPr id="3" name=""/>
          <p:cNvSpPr txBox="1"/>
          <p:nvPr/>
        </p:nvSpPr>
        <p:spPr>
          <a:xfrm>
            <a:off x="523875" y="552450"/>
            <a:ext cx="8096250" cy="409575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Hyperbaric Oxygen Therapy and its Uses in Orthopaedics]]></a:t>
            </a:r>
            <a:br/>
            <a:br/>
            <a:br/>
            <a:br/>
            <a:r>
              <a:rPr lang="en-US" strike="noStrike" sz="1400" spc="0" u="none" cap="none">
                <a:solidFill>
                  <a:srgbClr val="1E293B">
                    <a:alpha val="100000"/>
                  </a:srgbClr>
                </a:solidFill>
                <a:latin typeface="Calibri"/>
              </a:rPr>
              <a:t><![CDATA[Hyperbaric oxygen therapy (HBOT) is a medical treatment in which a patient]]></a:t>
            </a:r>
            <a:br/>
            <a:r>
              <a:rPr lang="en-US" strike="noStrike" sz="1400" spc="0" u="none" cap="none">
                <a:solidFill>
                  <a:srgbClr val="1E293B">
                    <a:alpha val="100000"/>
                  </a:srgbClr>
                </a:solidFill>
                <a:latin typeface="Calibri"/>
              </a:rPr>
              <a:t><![CDATA[breathes nearly 100% oxygen inside a chamber pressurised above normal atmospheric pressure.]]></a:t>
            </a:r>
          </a:p>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Increasing ambient pressure markedly increases the amount of oxygen dissolved in plasma and]]></a:t>
            </a:r>
            <a:br/>
            <a:r>
              <a:rPr lang="en-US" strike="noStrike" sz="1400" spc="0" u="none" cap="none">
                <a:solidFill>
                  <a:srgbClr val="1E293B">
                    <a:alpha val="100000"/>
                  </a:srgbClr>
                </a:solidFill>
                <a:latin typeface="Calibri"/>
              </a:rPr>
              <a:t><![CDATA[consequently increases the oxygen tension within tissues.]]></a:t>
            </a:r>
          </a:p>
        </p:txBody>
      </p:sp>
      <p:sp>
        <p:nvSpPr>
          <p:cNvPr id="4" name=""/>
          <p:cNvSpPr txBox="1"/>
          <p:nvPr/>
        </p:nvSpPr>
        <p:spPr>
          <a:xfrm>
            <a:off x="0" y="4876800"/>
            <a:ext cx="8953500" cy="20955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orthonotes.in  •  3]]></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p:bgPr>
    </p:bg>
    <p:spTree>
      <p:nvGrpSpPr>
        <p:cNvPr id="1" name=""/>
        <p:cNvGrpSpPr/>
        <p:nvPr/>
      </p:nvGrpSpPr>
      <p:grpSpPr>
        <a:xfrm>
          <a:off x="0" y="171450"/>
          <a:ext cx="8953500" cy="5086350"/>
          <a:chOff x="0" y="171450"/>
          <a:chExt cx="8953500" cy="5086350"/>
        </a:xfrm>
      </p:grpSpPr>
      <p:sp>
        <p:nvSpPr>
          <p:cNvPr id="2" name=""/>
          <p:cNvSpPr txBox="1"/>
          <p:nvPr/>
        </p:nvSpPr>
        <p:spPr>
          <a:xfrm>
            <a:off x="523875" y="171450"/>
            <a:ext cx="8096250" cy="2286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Hyperbaric Oxygen Therapy in Orthopaedics – Principles, Indications and Clinical Applications]]></a:t>
            </a:r>
          </a:p>
        </p:txBody>
      </p:sp>
      <p:sp>
        <p:nvSpPr>
          <p:cNvPr id="3" name=""/>
          <p:cNvSpPr txBox="1"/>
          <p:nvPr/>
        </p:nvSpPr>
        <p:spPr>
          <a:xfrm>
            <a:off x="523875" y="552450"/>
            <a:ext cx="8096250" cy="409575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In Trauma and Orthopaedics, HBOT is used primarily as an adjunctive treatment]]></a:t>
            </a:r>
            <a:br/>
            <a:r>
              <a:rPr lang="en-US" strike="noStrike" sz="1400" spc="0" u="none" cap="none">
                <a:solidFill>
                  <a:srgbClr val="1E293B">
                    <a:alpha val="100000"/>
                  </a:srgbClr>
                </a:solidFill>
                <a:latin typeface="Calibri"/>
              </a:rPr>
              <a:t><![CDATA[in conditions characterised by tissue hypoxia, infection, impaired wound healing or]]></a:t>
            </a:r>
            <a:br/>
            <a:r>
              <a:rPr lang="en-US" strike="noStrike" sz="1400" spc="0" u="none" cap="none">
                <a:solidFill>
                  <a:srgbClr val="1E293B">
                    <a:alpha val="100000"/>
                  </a:srgbClr>
                </a:solidFill>
                <a:latin typeface="Calibri"/>
              </a:rPr>
              <a:t><![CDATA[ischaemia-reperfusion injury.]]></a:t>
            </a:r>
          </a:p>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Hyperbaric oxygen therapy does not replace surgical debridement, fracture stabilisation,]]></a:t>
            </a:r>
            <a:br/>
            <a:r>
              <a:rPr lang="en-US" strike="noStrike" sz="1400" spc="0" u="none" cap="none">
                <a:solidFill>
                  <a:srgbClr val="1E293B">
                    <a:alpha val="100000"/>
                  </a:srgbClr>
                </a:solidFill>
                <a:latin typeface="Calibri"/>
              </a:rPr>
              <a:t><![CDATA[vascular repair, fasciotomy or appropriate antimicrobial therapy.]]></a:t>
            </a:r>
          </a:p>
        </p:txBody>
      </p:sp>
      <p:sp>
        <p:nvSpPr>
          <p:cNvPr id="4" name=""/>
          <p:cNvSpPr txBox="1"/>
          <p:nvPr/>
        </p:nvSpPr>
        <p:spPr>
          <a:xfrm>
            <a:off x="0" y="4876800"/>
            <a:ext cx="8953500" cy="20955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orthonotes.in  •  4]]></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p:bgPr>
    </p:bg>
    <p:spTree>
      <p:nvGrpSpPr>
        <p:cNvPr id="1" name=""/>
        <p:cNvGrpSpPr/>
        <p:nvPr/>
      </p:nvGrpSpPr>
      <p:grpSpPr>
        <a:xfrm>
          <a:off x="0" y="171450"/>
          <a:ext cx="8953500" cy="5086350"/>
          <a:chOff x="0" y="171450"/>
          <a:chExt cx="8953500" cy="5086350"/>
        </a:xfrm>
      </p:grpSpPr>
      <p:sp>
        <p:nvSpPr>
          <p:cNvPr id="2" name=""/>
          <p:cNvSpPr txBox="1"/>
          <p:nvPr/>
        </p:nvSpPr>
        <p:spPr>
          <a:xfrm>
            <a:off x="523875" y="171450"/>
            <a:ext cx="8096250" cy="2286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Hyperbaric Oxygen Therapy in Orthopaedics – Principles, Indications and Clinical Applications]]></a:t>
            </a:r>
          </a:p>
        </p:txBody>
      </p:sp>
      <p:sp>
        <p:nvSpPr>
          <p:cNvPr id="3" name=""/>
          <p:cNvSpPr txBox="1"/>
          <p:nvPr/>
        </p:nvSpPr>
        <p:spPr>
          <a:xfrm>
            <a:off x="523875" y="552450"/>
            <a:ext cx="8096250" cy="409575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What is Hyperbaric Oxygen Therapy?]]></a:t>
            </a:r>
            <a:br/>
            <a:br/>
            <a:br/>
            <a:br/>
            <a:r>
              <a:rPr lang="en-US" strike="noStrike" sz="1400" spc="0" u="none" cap="none">
                <a:solidFill>
                  <a:srgbClr val="1E293B">
                    <a:alpha val="100000"/>
                  </a:srgbClr>
                </a:solidFill>
                <a:latin typeface="Calibri"/>
              </a:rPr>
              <a:t><![CDATA[HBOT involves intermittent administration of oxygen at a pressure greater than normal sea-level]]></a:t>
            </a:r>
            <a:br/>
            <a:r>
              <a:rPr lang="en-US" strike="noStrike" sz="1400" spc="0" u="none" cap="none">
                <a:solidFill>
                  <a:srgbClr val="1E293B">
                    <a:alpha val="100000"/>
                  </a:srgbClr>
                </a:solidFill>
                <a:latin typeface="Calibri"/>
              </a:rPr>
              <a:t><![CDATA[atmospheric pressure.]]></a:t>
            </a:r>
          </a:p>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Clinical treatments are commonly delivered at approximately]]></a:t>
            </a:r>
            <a:br/>
            <a:r>
              <a:rPr lang="en-US" strike="noStrike" sz="1400" spc="0" u="none" cap="none">
                <a:solidFill>
                  <a:srgbClr val="1E293B">
                    <a:alpha val="100000"/>
                  </a:srgbClr>
                </a:solidFill>
                <a:latin typeface="Calibri"/>
              </a:rPr>
              <a:t><![CDATA[2.0–3.0 atmospheres absolute (ATA), depending on the indication and protocol.]]></a:t>
            </a:r>
          </a:p>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Treatment sessions commonly last approximately 60–120 minutes and may be]]></a:t>
            </a:r>
            <a:br/>
            <a:r>
              <a:rPr lang="en-US" strike="noStrike" sz="1400" spc="0" u="none" cap="none">
                <a:solidFill>
                  <a:srgbClr val="1E293B">
                    <a:alpha val="100000"/>
                  </a:srgbClr>
                </a:solidFill>
                <a:latin typeface="Calibri"/>
              </a:rPr>
              <a:t><![CDATA[repeated over several days or weeks.]]></a:t>
            </a:r>
          </a:p>
        </p:txBody>
      </p:sp>
      <p:sp>
        <p:nvSpPr>
          <p:cNvPr id="4" name=""/>
          <p:cNvSpPr txBox="1"/>
          <p:nvPr/>
        </p:nvSpPr>
        <p:spPr>
          <a:xfrm>
            <a:off x="0" y="4876800"/>
            <a:ext cx="8953500" cy="20955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orthonotes.in  •  5]]></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p:bgPr>
    </p:bg>
    <p:spTree>
      <p:nvGrpSpPr>
        <p:cNvPr id="1" name=""/>
        <p:cNvGrpSpPr/>
        <p:nvPr/>
      </p:nvGrpSpPr>
      <p:grpSpPr>
        <a:xfrm>
          <a:off x="0" y="171450"/>
          <a:ext cx="8953500" cy="5086350"/>
          <a:chOff x="0" y="171450"/>
          <a:chExt cx="8953500" cy="5086350"/>
        </a:xfrm>
      </p:grpSpPr>
      <p:sp>
        <p:nvSpPr>
          <p:cNvPr id="2" name=""/>
          <p:cNvSpPr txBox="1"/>
          <p:nvPr/>
        </p:nvSpPr>
        <p:spPr>
          <a:xfrm>
            <a:off x="523875" y="171450"/>
            <a:ext cx="8096250" cy="2286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Hyperbaric Oxygen Therapy in Orthopaedics – Principles, Indications and Clinical Applications]]></a:t>
            </a:r>
          </a:p>
        </p:txBody>
      </p:sp>
      <p:sp>
        <p:nvSpPr>
          <p:cNvPr id="3" name=""/>
          <p:cNvSpPr txBox="1"/>
          <p:nvPr/>
        </p:nvSpPr>
        <p:spPr>
          <a:xfrm>
            <a:off x="523875" y="552450"/>
            <a:ext cx="8096250" cy="409575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The exact pressure, treatment duration and number of sessions depend on the pathology,]]></a:t>
            </a:r>
            <a:br/>
            <a:r>
              <a:rPr lang="en-US" strike="noStrike" sz="1400" spc="0" u="none" cap="none">
                <a:solidFill>
                  <a:srgbClr val="1E293B">
                    <a:alpha val="100000"/>
                  </a:srgbClr>
                </a:solidFill>
                <a:latin typeface="Calibri"/>
              </a:rPr>
              <a:t><![CDATA[response to treatment and hyperbaric medicine protocol.]]></a:t>
            </a:r>
          </a:p>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Types of Hyperbaric Chambers]]></a:t>
            </a:r>
            <a:br/>
            <a:br/>
            <a:br/>
            <a:r>
              <a:rPr lang="en-US" strike="noStrike" sz="1400" spc="0" u="none" cap="none">
                <a:solidFill>
                  <a:srgbClr val="1E293B">
                    <a:alpha val="100000"/>
                  </a:srgbClr>
                </a:solidFill>
                <a:latin typeface="Calibri"/>
              </a:rPr>
              <a:t><![CDATA[Monoplace Chamber]]></a:t>
            </a:r>
          </a:p>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Designed for a single patient. The chamber itself is usually pressurised while the patient]]></a:t>
            </a:r>
            <a:br/>
            <a:r>
              <a:rPr lang="en-US" strike="noStrike" sz="1400" spc="0" u="none" cap="none">
                <a:solidFill>
                  <a:srgbClr val="1E293B">
                    <a:alpha val="100000"/>
                  </a:srgbClr>
                </a:solidFill>
                <a:latin typeface="Calibri"/>
              </a:rPr>
              <a:t><![CDATA[receives oxygen.]]></a:t>
            </a:r>
          </a:p>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Multiplace Chamber]]></a:t>
            </a:r>
          </a:p>
        </p:txBody>
      </p:sp>
      <p:sp>
        <p:nvSpPr>
          <p:cNvPr id="4" name=""/>
          <p:cNvSpPr txBox="1"/>
          <p:nvPr/>
        </p:nvSpPr>
        <p:spPr>
          <a:xfrm>
            <a:off x="0" y="4876800"/>
            <a:ext cx="8953500" cy="20955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orthonotes.in  •  6]]></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p:bgPr>
    </p:bg>
    <p:spTree>
      <p:nvGrpSpPr>
        <p:cNvPr id="1" name=""/>
        <p:cNvGrpSpPr/>
        <p:nvPr/>
      </p:nvGrpSpPr>
      <p:grpSpPr>
        <a:xfrm>
          <a:off x="0" y="171450"/>
          <a:ext cx="8953500" cy="5086350"/>
          <a:chOff x="0" y="171450"/>
          <a:chExt cx="8953500" cy="5086350"/>
        </a:xfrm>
      </p:grpSpPr>
      <p:sp>
        <p:nvSpPr>
          <p:cNvPr id="2" name=""/>
          <p:cNvSpPr txBox="1"/>
          <p:nvPr/>
        </p:nvSpPr>
        <p:spPr>
          <a:xfrm>
            <a:off x="523875" y="171450"/>
            <a:ext cx="8096250" cy="2286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Hyperbaric Oxygen Therapy in Orthopaedics – Principles, Indications and Clinical Applications]]></a:t>
            </a:r>
          </a:p>
        </p:txBody>
      </p:sp>
      <p:sp>
        <p:nvSpPr>
          <p:cNvPr id="3" name=""/>
          <p:cNvSpPr txBox="1"/>
          <p:nvPr/>
        </p:nvSpPr>
        <p:spPr>
          <a:xfrm>
            <a:off x="523875" y="552450"/>
            <a:ext cx="8096250" cy="409575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Accommodates several patients and healthcare personnel. The chamber is commonly pressurised with]]></a:t>
            </a:r>
            <a:br/>
            <a:r>
              <a:rPr lang="en-US" strike="noStrike" sz="1400" spc="0" u="none" cap="none">
                <a:solidFill>
                  <a:srgbClr val="1E293B">
                    <a:alpha val="100000"/>
                  </a:srgbClr>
                </a:solidFill>
                <a:latin typeface="Calibri"/>
              </a:rPr>
              <a:t><![CDATA[air while patients breathe oxygen through masks, hoods or specialised breathing systems.]]></a:t>
            </a:r>
          </a:p>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Basic Physical Principles]]></a:t>
            </a:r>
            <a:br/>
            <a:br/>
            <a:br/>
            <a:br/>
            <a:r>
              <a:rPr lang="en-US" strike="noStrike" sz="1400" spc="0" u="none" cap="none">
                <a:solidFill>
                  <a:srgbClr val="1E293B">
                    <a:alpha val="100000"/>
                  </a:srgbClr>
                </a:solidFill>
                <a:latin typeface="Calibri"/>
              </a:rPr>
              <a:t><![CDATA[Several physical laws help explain hyperbaric oxygen therapy.]]></a:t>
            </a:r>
          </a:p>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Henry's Law]]></a:t>
            </a:r>
          </a:p>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The amount of gas dissolved in a liquid is proportional to the partial pressure of that gas]]></a:t>
            </a:r>
            <a:br/>
            <a:r>
              <a:rPr lang="en-US" strike="noStrike" sz="1400" spc="0" u="none" cap="none">
                <a:solidFill>
                  <a:srgbClr val="1E293B">
                    <a:alpha val="100000"/>
                  </a:srgbClr>
                </a:solidFill>
                <a:latin typeface="Calibri"/>
              </a:rPr>
              <a:t><![CDATA[above the liquid.]]></a:t>
            </a:r>
          </a:p>
        </p:txBody>
      </p:sp>
      <p:sp>
        <p:nvSpPr>
          <p:cNvPr id="4" name=""/>
          <p:cNvSpPr txBox="1"/>
          <p:nvPr/>
        </p:nvSpPr>
        <p:spPr>
          <a:xfrm>
            <a:off x="0" y="4876800"/>
            <a:ext cx="8953500" cy="20955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orthonotes.in  •  7]]></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p:bgPr>
    </p:bg>
    <p:spTree>
      <p:nvGrpSpPr>
        <p:cNvPr id="1" name=""/>
        <p:cNvGrpSpPr/>
        <p:nvPr/>
      </p:nvGrpSpPr>
      <p:grpSpPr>
        <a:xfrm>
          <a:off x="0" y="171450"/>
          <a:ext cx="8953500" cy="5086350"/>
          <a:chOff x="0" y="171450"/>
          <a:chExt cx="8953500" cy="5086350"/>
        </a:xfrm>
      </p:grpSpPr>
      <p:sp>
        <p:nvSpPr>
          <p:cNvPr id="2" name=""/>
          <p:cNvSpPr txBox="1"/>
          <p:nvPr/>
        </p:nvSpPr>
        <p:spPr>
          <a:xfrm>
            <a:off x="523875" y="171450"/>
            <a:ext cx="8096250" cy="2286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Hyperbaric Oxygen Therapy in Orthopaedics – Principles, Indications and Clinical Applications]]></a:t>
            </a:r>
          </a:p>
        </p:txBody>
      </p:sp>
      <p:sp>
        <p:nvSpPr>
          <p:cNvPr id="3" name=""/>
          <p:cNvSpPr txBox="1"/>
          <p:nvPr/>
        </p:nvSpPr>
        <p:spPr>
          <a:xfrm>
            <a:off x="523875" y="552450"/>
            <a:ext cx="8096250" cy="409575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Therefore, increasing oxygen pressure markedly increases the quantity of oxygen dissolved]]></a:t>
            </a:r>
            <a:br/>
            <a:r>
              <a:rPr lang="en-US" strike="noStrike" sz="1400" spc="0" u="none" cap="none">
                <a:solidFill>
                  <a:srgbClr val="1E293B">
                    <a:alpha val="100000"/>
                  </a:srgbClr>
                </a:solidFill>
                <a:latin typeface="Calibri"/>
              </a:rPr>
              <a:t><![CDATA[directly in plasma.]]></a:t>
            </a:r>
          </a:p>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Boyle's Law]]></a:t>
            </a:r>
          </a:p>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At constant temperature, the volume of a gas is inversely proportional to its pressure.]]></a:t>
            </a:r>
          </a:p>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This principle is particularly important in conditions containing gas bubbles such as]]></a:t>
            </a:r>
            <a:br/>
            <a:r>
              <a:rPr lang="en-US" strike="noStrike" sz="1400" spc="0" u="none" cap="none">
                <a:solidFill>
                  <a:srgbClr val="1E293B">
                    <a:alpha val="100000"/>
                  </a:srgbClr>
                </a:solidFill>
                <a:latin typeface="Calibri"/>
              </a:rPr>
              <a:t><![CDATA[decompression sickness or arterial gas embolism.]]></a:t>
            </a:r>
          </a:p>
        </p:txBody>
      </p:sp>
      <p:sp>
        <p:nvSpPr>
          <p:cNvPr id="4" name=""/>
          <p:cNvSpPr txBox="1"/>
          <p:nvPr/>
        </p:nvSpPr>
        <p:spPr>
          <a:xfrm>
            <a:off x="0" y="4876800"/>
            <a:ext cx="8953500" cy="20955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orthonotes.in  •  8]]></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p:bgPr>
    </p:bg>
    <p:spTree>
      <p:nvGrpSpPr>
        <p:cNvPr id="1" name=""/>
        <p:cNvGrpSpPr/>
        <p:nvPr/>
      </p:nvGrpSpPr>
      <p:grpSpPr>
        <a:xfrm>
          <a:off x="0" y="171450"/>
          <a:ext cx="8953500" cy="5086350"/>
          <a:chOff x="0" y="171450"/>
          <a:chExt cx="8953500" cy="5086350"/>
        </a:xfrm>
      </p:grpSpPr>
      <p:sp>
        <p:nvSpPr>
          <p:cNvPr id="2" name=""/>
          <p:cNvSpPr txBox="1"/>
          <p:nvPr/>
        </p:nvSpPr>
        <p:spPr>
          <a:xfrm>
            <a:off x="523875" y="171450"/>
            <a:ext cx="8096250" cy="2286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Hyperbaric Oxygen Therapy in Orthopaedics – Principles, Indications and Clinical Applications]]></a:t>
            </a:r>
          </a:p>
        </p:txBody>
      </p:sp>
      <p:sp>
        <p:nvSpPr>
          <p:cNvPr id="3" name=""/>
          <p:cNvSpPr txBox="1"/>
          <p:nvPr/>
        </p:nvSpPr>
        <p:spPr>
          <a:xfrm>
            <a:off x="523875" y="552450"/>
            <a:ext cx="8096250" cy="409575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How Does HBOT Increase Tissue Oxygenation?]]></a:t>
            </a:r>
            <a:br/>
            <a:br/>
            <a:br/>
            <a:br/>
            <a:r>
              <a:rPr lang="en-US" strike="noStrike" sz="1400" spc="0" u="none" cap="none">
                <a:solidFill>
                  <a:srgbClr val="1E293B">
                    <a:alpha val="100000"/>
                  </a:srgbClr>
                </a:solidFill>
                <a:latin typeface="Calibri"/>
              </a:rPr>
              <a:t><![CDATA[Under normal conditions, most oxygen is transported bound to haemoglobin, with only a small]]></a:t>
            </a:r>
            <a:br/>
            <a:r>
              <a:rPr lang="en-US" strike="noStrike" sz="1400" spc="0" u="none" cap="none">
                <a:solidFill>
                  <a:srgbClr val="1E293B">
                    <a:alpha val="100000"/>
                  </a:srgbClr>
                </a:solidFill>
                <a:latin typeface="Calibri"/>
              </a:rPr>
              <a:t><![CDATA[quantity dissolved in plasma.]]></a:t>
            </a:r>
          </a:p>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During HBOT, the marked increase in inspired oxygen partial pressure causes a substantial]]></a:t>
            </a:r>
            <a:br/>
            <a:r>
              <a:rPr lang="en-US" strike="noStrike" sz="1400" spc="0" u="none" cap="none">
                <a:solidFill>
                  <a:srgbClr val="1E293B">
                    <a:alpha val="100000"/>
                  </a:srgbClr>
                </a:solidFill>
                <a:latin typeface="Calibri"/>
              </a:rPr>
              <a:t><![CDATA[rise in plasma-dissolved oxygen.]]></a:t>
            </a:r>
          </a:p>
        </p:txBody>
      </p:sp>
      <p:sp>
        <p:nvSpPr>
          <p:cNvPr id="4" name=""/>
          <p:cNvSpPr txBox="1"/>
          <p:nvPr/>
        </p:nvSpPr>
        <p:spPr>
          <a:xfrm>
            <a:off x="0" y="4876800"/>
            <a:ext cx="8953500" cy="20955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orthonotes.in  •  9]]></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p:bgPr>
    </p:bg>
    <p:spTree>
      <p:nvGrpSpPr>
        <p:cNvPr id="1" name=""/>
        <p:cNvGrpSpPr/>
        <p:nvPr/>
      </p:nvGrpSpPr>
      <p:grpSpPr>
        <a:xfrm>
          <a:off x="0" y="171450"/>
          <a:ext cx="8953500" cy="5086350"/>
          <a:chOff x="0" y="171450"/>
          <a:chExt cx="8953500" cy="5086350"/>
        </a:xfrm>
      </p:grpSpPr>
      <p:sp>
        <p:nvSpPr>
          <p:cNvPr id="2" name=""/>
          <p:cNvSpPr txBox="1"/>
          <p:nvPr/>
        </p:nvSpPr>
        <p:spPr>
          <a:xfrm>
            <a:off x="523875" y="171450"/>
            <a:ext cx="8096250" cy="2286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Hyperbaric Oxygen Therapy in Orthopaedics – Principles, Indications and Clinical Applications]]></a:t>
            </a:r>
          </a:p>
        </p:txBody>
      </p:sp>
      <p:sp>
        <p:nvSpPr>
          <p:cNvPr id="3" name=""/>
          <p:cNvSpPr txBox="1"/>
          <p:nvPr/>
        </p:nvSpPr>
        <p:spPr>
          <a:xfrm>
            <a:off x="523875" y="552450"/>
            <a:ext cx="8096250" cy="409575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This allows oxygen to diffuse farther from functioning capillaries into relatively hypoxic tissue,]]></a:t>
            </a:r>
            <a:br/>
            <a:r>
              <a:rPr lang="en-US" strike="noStrike" sz="1400" spc="0" u="none" cap="none">
                <a:solidFill>
                  <a:srgbClr val="1E293B">
                    <a:alpha val="100000"/>
                  </a:srgbClr>
                </a:solidFill>
                <a:latin typeface="Calibri"/>
              </a:rPr>
              <a:t><![CDATA[which may be particularly important in traumatised or oedematous tissue.]]></a:t>
            </a:r>
          </a:p>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Biological Effects Relevant to Orthopaedics]]></a:t>
            </a:r>
            <a:br/>
            <a:br/>
            <a:br/>
            <a:br/>
            <a:r>
              <a:rPr lang="en-US" strike="noStrike" sz="1400" spc="0" u="none" cap="none">
                <a:solidFill>
                  <a:srgbClr val="1E293B">
                    <a:alpha val="100000"/>
                  </a:srgbClr>
                </a:solidFill>
                <a:latin typeface="Calibri"/>
              </a:rPr>
              <a:t><![CDATA[Markedly increases tissue oxygen tension.]]></a:t>
            </a:r>
          </a:p>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Improves oxygen delivery to relatively ischaemic tissues.]]></a:t>
            </a:r>
          </a:p>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Reduces tissue oedema through oxygen-induced vasoconstriction.]]></a:t>
            </a:r>
          </a:p>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Supports leukocyte oxidative killing of bacteria.]]></a:t>
            </a:r>
          </a:p>
        </p:txBody>
      </p:sp>
      <p:sp>
        <p:nvSpPr>
          <p:cNvPr id="4" name=""/>
          <p:cNvSpPr txBox="1"/>
          <p:nvPr/>
        </p:nvSpPr>
        <p:spPr>
          <a:xfrm>
            <a:off x="0" y="4876800"/>
            <a:ext cx="8953500" cy="20955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orthonotes.in  •  10]]></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p:bgPr>
    </p:bg>
    <p:spTree>
      <p:nvGrpSpPr>
        <p:cNvPr id="1" name=""/>
        <p:cNvGrpSpPr/>
        <p:nvPr/>
      </p:nvGrpSpPr>
      <p:grpSpPr>
        <a:xfrm>
          <a:off x="0" y="171450"/>
          <a:ext cx="8953500" cy="5086350"/>
          <a:chOff x="0" y="171450"/>
          <a:chExt cx="8953500" cy="5086350"/>
        </a:xfrm>
      </p:grpSpPr>
      <p:sp>
        <p:nvSpPr>
          <p:cNvPr id="2" name=""/>
          <p:cNvSpPr txBox="1"/>
          <p:nvPr/>
        </p:nvSpPr>
        <p:spPr>
          <a:xfrm>
            <a:off x="523875" y="171450"/>
            <a:ext cx="8096250" cy="2286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Hyperbaric Oxygen Therapy in Orthopaedics – Principles, Indications and Clinical Applications]]></a:t>
            </a:r>
          </a:p>
        </p:txBody>
      </p:sp>
      <p:sp>
        <p:nvSpPr>
          <p:cNvPr id="3" name=""/>
          <p:cNvSpPr txBox="1"/>
          <p:nvPr/>
        </p:nvSpPr>
        <p:spPr>
          <a:xfrm>
            <a:off x="523875" y="552450"/>
            <a:ext cx="8096250" cy="409575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Promotes fibroblast activity.]]></a:t>
            </a:r>
          </a:p>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Supports collagen synthesis.]]></a:t>
            </a:r>
          </a:p>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Promotes angiogenesis and neovascularisation.]]></a:t>
            </a:r>
          </a:p>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May reduce components of ischaemia-reperfusion injury.]]></a:t>
            </a:r>
          </a:p>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Supports wound healing in selected hypoxic tissues.]]></a:t>
            </a:r>
          </a:p>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May enhance activity of selected antimicrobial agents.]]></a:t>
            </a:r>
          </a:p>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Hyperoxia and Vasoconstriction – Why Does Oxygen Reduce Oedema?]]></a:t>
            </a:r>
            <a:br/>
            <a:br/>
            <a:br/>
            <a:br/>
            <a:r>
              <a:rPr lang="en-US" strike="noStrike" sz="1400" spc="0" u="none" cap="none">
                <a:solidFill>
                  <a:srgbClr val="1E293B">
                    <a:alpha val="100000"/>
                  </a:srgbClr>
                </a:solidFill>
                <a:latin typeface="Calibri"/>
              </a:rPr>
              <a:t><![CDATA[Hyperoxia causes vasoconstriction in relatively normal vascular beds.]]></a:t>
            </a:r>
          </a:p>
        </p:txBody>
      </p:sp>
      <p:sp>
        <p:nvSpPr>
          <p:cNvPr id="4" name=""/>
          <p:cNvSpPr txBox="1"/>
          <p:nvPr/>
        </p:nvSpPr>
        <p:spPr>
          <a:xfrm>
            <a:off x="0" y="4876800"/>
            <a:ext cx="8953500" cy="20955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orthonotes.in  •  11]]></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p:bgPr>
    </p:bg>
    <p:spTree>
      <p:nvGrpSpPr>
        <p:cNvPr id="1" name=""/>
        <p:cNvGrpSpPr/>
        <p:nvPr/>
      </p:nvGrpSpPr>
      <p:grpSpPr>
        <a:xfrm>
          <a:off x="0" y="171450"/>
          <a:ext cx="8953500" cy="5086350"/>
          <a:chOff x="0" y="171450"/>
          <a:chExt cx="8953500" cy="5086350"/>
        </a:xfrm>
      </p:grpSpPr>
      <p:sp>
        <p:nvSpPr>
          <p:cNvPr id="2" name=""/>
          <p:cNvSpPr txBox="1"/>
          <p:nvPr/>
        </p:nvSpPr>
        <p:spPr>
          <a:xfrm>
            <a:off x="523875" y="171450"/>
            <a:ext cx="8096250" cy="2286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Hyperbaric Oxygen Therapy in Orthopaedics – Principles, Indications and Clinical Applications]]></a:t>
            </a:r>
          </a:p>
        </p:txBody>
      </p:sp>
      <p:sp>
        <p:nvSpPr>
          <p:cNvPr id="3" name=""/>
          <p:cNvSpPr txBox="1"/>
          <p:nvPr/>
        </p:nvSpPr>
        <p:spPr>
          <a:xfrm>
            <a:off x="523875" y="552450"/>
            <a:ext cx="8096250" cy="409575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Normally, vasoconstriction might be expected to reduce tissue oxygenation. During HBOT, however,]]></a:t>
            </a:r>
            <a:br/>
            <a:r>
              <a:rPr lang="en-US" strike="noStrike" sz="1400" spc="0" u="none" cap="none">
                <a:solidFill>
                  <a:srgbClr val="1E293B">
                    <a:alpha val="100000"/>
                  </a:srgbClr>
                </a:solidFill>
                <a:latin typeface="Calibri"/>
              </a:rPr>
              <a:t><![CDATA[the marked increase in plasma oxygen content helps maintain high tissue oxygen tension despite]]></a:t>
            </a:r>
            <a:br/>
            <a:r>
              <a:rPr lang="en-US" strike="noStrike" sz="1400" spc="0" u="none" cap="none">
                <a:solidFill>
                  <a:srgbClr val="1E293B">
                    <a:alpha val="100000"/>
                  </a:srgbClr>
                </a:solidFill>
                <a:latin typeface="Calibri"/>
              </a:rPr>
              <a:t><![CDATA[reduced blood flow.]]></a:t>
            </a:r>
          </a:p>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The reduction in microvascular blood flow decreases capillary filtration and may therefore]]></a:t>
            </a:r>
            <a:br/>
            <a:r>
              <a:rPr lang="en-US" strike="noStrike" sz="1400" spc="0" u="none" cap="none">
                <a:solidFill>
                  <a:srgbClr val="1E293B">
                    <a:alpha val="100000"/>
                  </a:srgbClr>
                </a:solidFill>
                <a:latin typeface="Calibri"/>
              </a:rPr>
              <a:t><![CDATA[reduce tissue oedema.]]></a:t>
            </a:r>
          </a:p>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This mechanism is particularly relevant in crush injury and acute traumatic ischaemia.]]></a:t>
            </a:r>
          </a:p>
        </p:txBody>
      </p:sp>
      <p:sp>
        <p:nvSpPr>
          <p:cNvPr id="4" name=""/>
          <p:cNvSpPr txBox="1"/>
          <p:nvPr/>
        </p:nvSpPr>
        <p:spPr>
          <a:xfrm>
            <a:off x="0" y="4876800"/>
            <a:ext cx="8953500" cy="20955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orthonotes.in  •  12]]></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p:bgPr>
    </p:bg>
    <p:spTree>
      <p:nvGrpSpPr>
        <p:cNvPr id="1" name=""/>
        <p:cNvGrpSpPr/>
        <p:nvPr/>
      </p:nvGrpSpPr>
      <p:grpSpPr>
        <a:xfrm>
          <a:off x="0" y="171450"/>
          <a:ext cx="8953500" cy="5086350"/>
          <a:chOff x="0" y="171450"/>
          <a:chExt cx="8953500" cy="5086350"/>
        </a:xfrm>
      </p:grpSpPr>
      <p:sp>
        <p:nvSpPr>
          <p:cNvPr id="2" name=""/>
          <p:cNvSpPr txBox="1"/>
          <p:nvPr/>
        </p:nvSpPr>
        <p:spPr>
          <a:xfrm>
            <a:off x="523875" y="171450"/>
            <a:ext cx="8096250" cy="2286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Hyperbaric Oxygen Therapy in Orthopaedics – Principles, Indications and Clinical Applications]]></a:t>
            </a:r>
          </a:p>
        </p:txBody>
      </p:sp>
      <p:sp>
        <p:nvSpPr>
          <p:cNvPr id="3" name=""/>
          <p:cNvSpPr txBox="1"/>
          <p:nvPr/>
        </p:nvSpPr>
        <p:spPr>
          <a:xfrm>
            <a:off x="523875" y="552450"/>
            <a:ext cx="8096250" cy="409575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The Oedema–Ischaemia Cycle]]></a:t>
            </a:r>
            <a:br/>
            <a:br/>
            <a:br/>
            <a:br/>
            <a:r>
              <a:rPr lang="en-US" strike="noStrike" sz="1400" spc="0" u="none" cap="none">
                <a:solidFill>
                  <a:srgbClr val="1E293B">
                    <a:alpha val="100000"/>
                  </a:srgbClr>
                </a:solidFill>
                <a:latin typeface="Calibri"/>
              </a:rPr>
              <a:t><![CDATA[Severe soft-tissue trauma can create a self-perpetuating cycle:]]></a:t>
            </a:r>
          </a:p>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Trauma → Oedema → Increased diffusion distance → Tissue hypoxia →]]></a:t>
            </a:r>
            <a:br/>
            <a:r>
              <a:rPr lang="en-US" strike="noStrike" sz="1400" spc="0" u="none" cap="none">
                <a:solidFill>
                  <a:srgbClr val="1E293B">
                    <a:alpha val="100000"/>
                  </a:srgbClr>
                </a:solidFill>
                <a:latin typeface="Calibri"/>
              </a:rPr>
              <a:t><![CDATA[Endothelial injury → Further oedema → Progressive ischaemia]]></a:t>
            </a:r>
          </a:p>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HBOT attempts to interrupt this cycle by increasing tissue oxygen availability and reducing oedema.]]></a:t>
            </a:r>
          </a:p>
        </p:txBody>
      </p:sp>
      <p:sp>
        <p:nvSpPr>
          <p:cNvPr id="4" name=""/>
          <p:cNvSpPr txBox="1"/>
          <p:nvPr/>
        </p:nvSpPr>
        <p:spPr>
          <a:xfrm>
            <a:off x="0" y="4876800"/>
            <a:ext cx="8953500" cy="20955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orthonotes.in  •  13]]></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p:bgPr>
    </p:bg>
    <p:spTree>
      <p:nvGrpSpPr>
        <p:cNvPr id="1" name=""/>
        <p:cNvGrpSpPr/>
        <p:nvPr/>
      </p:nvGrpSpPr>
      <p:grpSpPr>
        <a:xfrm>
          <a:off x="0" y="171450"/>
          <a:ext cx="8953500" cy="5086350"/>
          <a:chOff x="0" y="171450"/>
          <a:chExt cx="8953500" cy="5086350"/>
        </a:xfrm>
      </p:grpSpPr>
      <p:sp>
        <p:nvSpPr>
          <p:cNvPr id="2" name=""/>
          <p:cNvSpPr txBox="1"/>
          <p:nvPr/>
        </p:nvSpPr>
        <p:spPr>
          <a:xfrm>
            <a:off x="523875" y="171450"/>
            <a:ext cx="8096250" cy="2286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Hyperbaric Oxygen Therapy in Orthopaedics – Principles, Indications and Clinical Applications]]></a:t>
            </a:r>
          </a:p>
        </p:txBody>
      </p:sp>
      <p:sp>
        <p:nvSpPr>
          <p:cNvPr id="3" name=""/>
          <p:cNvSpPr txBox="1"/>
          <p:nvPr/>
        </p:nvSpPr>
        <p:spPr>
          <a:xfrm>
            <a:off x="523875" y="552450"/>
            <a:ext cx="8096250" cy="409575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Important Orthopaedic Uses of HBOT]]></a:t>
            </a:r>
            <a:br/>
            <a:br/>
            <a:br/>
            <a:br/>
            <a:br/>
            <a:br/>
            <a:br/>
            <a:r>
              <a:rPr lang="en-US" strike="noStrike" sz="1400" spc="0" u="none" cap="none">
                <a:solidFill>
                  <a:srgbClr val="1E293B">
                    <a:alpha val="100000"/>
                  </a:srgbClr>
                </a:solidFill>
                <a:latin typeface="Calibri"/>
              </a:rPr>
              <a:t><![CDATA[Condition]]></a:t>
            </a:r>
            <a:br/>
            <a:r>
              <a:rPr lang="en-US" strike="noStrike" sz="1400" spc="0" u="none" cap="none">
                <a:solidFill>
                  <a:srgbClr val="1E293B">
                    <a:alpha val="100000"/>
                  </a:srgbClr>
                </a:solidFill>
                <a:latin typeface="Calibri"/>
              </a:rPr>
              <a:t><![CDATA[Role of HBOT]]></a:t>
            </a:r>
          </a:p>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Chronic refractory osteomyelitis]]></a:t>
            </a:r>
            <a:br/>
            <a:r>
              <a:rPr lang="en-US" strike="noStrike" sz="1400" spc="0" u="none" cap="none">
                <a:solidFill>
                  <a:srgbClr val="1E293B">
                    <a:alpha val="100000"/>
                  </a:srgbClr>
                </a:solidFill>
                <a:latin typeface="Calibri"/>
              </a:rPr>
              <a:t><![CDATA[Adjunct to debridement and culture-directed antibiotics]]></a:t>
            </a:r>
          </a:p>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Crush injury]]></a:t>
            </a:r>
            <a:br/>
            <a:r>
              <a:rPr lang="en-US" strike="noStrike" sz="1400" spc="0" u="none" cap="none">
                <a:solidFill>
                  <a:srgbClr val="1E293B">
                    <a:alpha val="100000"/>
                  </a:srgbClr>
                </a:solidFill>
                <a:latin typeface="Calibri"/>
              </a:rPr>
              <a:t><![CDATA[Adjunct in selected severe traumatic ischaemia]]></a:t>
            </a:r>
          </a:p>
        </p:txBody>
      </p:sp>
      <p:sp>
        <p:nvSpPr>
          <p:cNvPr id="4" name=""/>
          <p:cNvSpPr txBox="1"/>
          <p:nvPr/>
        </p:nvSpPr>
        <p:spPr>
          <a:xfrm>
            <a:off x="0" y="4876800"/>
            <a:ext cx="8953500" cy="20955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orthonotes.in  •  14]]></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p:bgPr>
    </p:bg>
    <p:spTree>
      <p:nvGrpSpPr>
        <p:cNvPr id="1" name=""/>
        <p:cNvGrpSpPr/>
        <p:nvPr/>
      </p:nvGrpSpPr>
      <p:grpSpPr>
        <a:xfrm>
          <a:off x="0" y="171450"/>
          <a:ext cx="8953500" cy="5086350"/>
          <a:chOff x="0" y="171450"/>
          <a:chExt cx="8953500" cy="5086350"/>
        </a:xfrm>
      </p:grpSpPr>
      <p:sp>
        <p:nvSpPr>
          <p:cNvPr id="2" name=""/>
          <p:cNvSpPr txBox="1"/>
          <p:nvPr/>
        </p:nvSpPr>
        <p:spPr>
          <a:xfrm>
            <a:off x="523875" y="171450"/>
            <a:ext cx="8096250" cy="2286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Hyperbaric Oxygen Therapy in Orthopaedics – Principles, Indications and Clinical Applications]]></a:t>
            </a:r>
          </a:p>
        </p:txBody>
      </p:sp>
      <p:sp>
        <p:nvSpPr>
          <p:cNvPr id="3" name=""/>
          <p:cNvSpPr txBox="1"/>
          <p:nvPr/>
        </p:nvSpPr>
        <p:spPr>
          <a:xfrm>
            <a:off x="523875" y="552450"/>
            <a:ext cx="8096250" cy="409575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Acute traumatic ischaemia]]></a:t>
            </a:r>
            <a:br/>
            <a:r>
              <a:rPr lang="en-US" strike="noStrike" sz="1400" spc="0" u="none" cap="none">
                <a:solidFill>
                  <a:srgbClr val="1E293B">
                    <a:alpha val="100000"/>
                  </a:srgbClr>
                </a:solidFill>
                <a:latin typeface="Calibri"/>
              </a:rPr>
              <a:t><![CDATA[May improve oxygenation and limit oedema/reperfusion injury]]></a:t>
            </a:r>
          </a:p>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Compromised graft or flap]]></a:t>
            </a:r>
            <a:br/>
            <a:r>
              <a:rPr lang="en-US" strike="noStrike" sz="1400" spc="0" u="none" cap="none">
                <a:solidFill>
                  <a:srgbClr val="1E293B">
                    <a:alpha val="100000"/>
                  </a:srgbClr>
                </a:solidFill>
                <a:latin typeface="Calibri"/>
              </a:rPr>
              <a:t><![CDATA[Adjunctive salvage of hypoxic but potentially viable tissue]]></a:t>
            </a:r>
          </a:p>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Avascular necrosis]]></a:t>
            </a:r>
            <a:br/>
            <a:r>
              <a:rPr lang="en-US" strike="noStrike" sz="1400" spc="0" u="none" cap="none">
                <a:solidFill>
                  <a:srgbClr val="1E293B">
                    <a:alpha val="100000"/>
                  </a:srgbClr>
                </a:solidFill>
                <a:latin typeface="Calibri"/>
              </a:rPr>
              <a:t><![CDATA[Selected early-stage cases; evidence and protocols vary]]></a:t>
            </a:r>
          </a:p>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Necrotising soft-tissue infection]]></a:t>
            </a:r>
            <a:br/>
            <a:r>
              <a:rPr lang="en-US" strike="noStrike" sz="1400" spc="0" u="none" cap="none">
                <a:solidFill>
                  <a:srgbClr val="1E293B">
                    <a:alpha val="100000"/>
                  </a:srgbClr>
                </a:solidFill>
                <a:latin typeface="Calibri"/>
              </a:rPr>
              <a:t><![CDATA[Adjunct after urgent surgical and antimicrobial management]]></a:t>
            </a:r>
          </a:p>
        </p:txBody>
      </p:sp>
      <p:sp>
        <p:nvSpPr>
          <p:cNvPr id="4" name=""/>
          <p:cNvSpPr txBox="1"/>
          <p:nvPr/>
        </p:nvSpPr>
        <p:spPr>
          <a:xfrm>
            <a:off x="0" y="4876800"/>
            <a:ext cx="8953500" cy="20955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orthonotes.in  •  15]]></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p:bgPr>
    </p:bg>
    <p:spTree>
      <p:nvGrpSpPr>
        <p:cNvPr id="1" name=""/>
        <p:cNvGrpSpPr/>
        <p:nvPr/>
      </p:nvGrpSpPr>
      <p:grpSpPr>
        <a:xfrm>
          <a:off x="0" y="171450"/>
          <a:ext cx="8953500" cy="5086350"/>
          <a:chOff x="0" y="171450"/>
          <a:chExt cx="8953500" cy="5086350"/>
        </a:xfrm>
      </p:grpSpPr>
      <p:sp>
        <p:nvSpPr>
          <p:cNvPr id="2" name=""/>
          <p:cNvSpPr txBox="1"/>
          <p:nvPr/>
        </p:nvSpPr>
        <p:spPr>
          <a:xfrm>
            <a:off x="523875" y="171450"/>
            <a:ext cx="8096250" cy="2286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Hyperbaric Oxygen Therapy in Orthopaedics – Principles, Indications and Clinical Applications]]></a:t>
            </a:r>
          </a:p>
        </p:txBody>
      </p:sp>
      <p:sp>
        <p:nvSpPr>
          <p:cNvPr id="3" name=""/>
          <p:cNvSpPr txBox="1"/>
          <p:nvPr/>
        </p:nvSpPr>
        <p:spPr>
          <a:xfrm>
            <a:off x="523875" y="552450"/>
            <a:ext cx="8096250" cy="409575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Gas gangrene]]></a:t>
            </a:r>
            <a:br/>
            <a:r>
              <a:rPr lang="en-US" strike="noStrike" sz="1400" spc="0" u="none" cap="none">
                <a:solidFill>
                  <a:srgbClr val="1E293B">
                    <a:alpha val="100000"/>
                  </a:srgbClr>
                </a:solidFill>
                <a:latin typeface="Calibri"/>
              </a:rPr>
              <a:t><![CDATA[Adjunctive emergency therapy with surgery and antibiotics]]></a:t>
            </a:r>
          </a:p>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Problem wounds]]></a:t>
            </a:r>
            <a:br/>
            <a:r>
              <a:rPr lang="en-US" strike="noStrike" sz="1400" spc="0" u="none" cap="none">
                <a:solidFill>
                  <a:srgbClr val="1E293B">
                    <a:alpha val="100000"/>
                  </a:srgbClr>
                </a:solidFill>
                <a:latin typeface="Calibri"/>
              </a:rPr>
              <a:t><![CDATA[Selected hypoxic wounds, particularly certain diabetic foot wounds]]></a:t>
            </a:r>
          </a:p>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Radiation osteonecrosis]]></a:t>
            </a:r>
            <a:br/>
            <a:r>
              <a:rPr lang="en-US" strike="noStrike" sz="1400" spc="0" u="none" cap="none">
                <a:solidFill>
                  <a:srgbClr val="1E293B">
                    <a:alpha val="100000"/>
                  </a:srgbClr>
                </a:solidFill>
                <a:latin typeface="Calibri"/>
              </a:rPr>
              <a:t><![CDATA[Adjunct in delayed radiation injury to bone and soft tissue]]></a:t>
            </a:r>
          </a:p>
        </p:txBody>
      </p:sp>
      <p:sp>
        <p:nvSpPr>
          <p:cNvPr id="4" name=""/>
          <p:cNvSpPr txBox="1"/>
          <p:nvPr/>
        </p:nvSpPr>
        <p:spPr>
          <a:xfrm>
            <a:off x="0" y="4876800"/>
            <a:ext cx="8953500" cy="20955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orthonotes.in  •  16]]></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p:bgPr>
    </p:bg>
    <p:spTree>
      <p:nvGrpSpPr>
        <p:cNvPr id="1" name=""/>
        <p:cNvGrpSpPr/>
        <p:nvPr/>
      </p:nvGrpSpPr>
      <p:grpSpPr>
        <a:xfrm>
          <a:off x="0" y="171450"/>
          <a:ext cx="8953500" cy="5086350"/>
          <a:chOff x="0" y="171450"/>
          <a:chExt cx="8953500" cy="5086350"/>
        </a:xfrm>
      </p:grpSpPr>
      <p:sp>
        <p:nvSpPr>
          <p:cNvPr id="2" name=""/>
          <p:cNvSpPr txBox="1"/>
          <p:nvPr/>
        </p:nvSpPr>
        <p:spPr>
          <a:xfrm>
            <a:off x="523875" y="171450"/>
            <a:ext cx="8096250" cy="2286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Hyperbaric Oxygen Therapy in Orthopaedics – Principles, Indications and Clinical Applications]]></a:t>
            </a:r>
          </a:p>
        </p:txBody>
      </p:sp>
      <p:sp>
        <p:nvSpPr>
          <p:cNvPr id="3" name=""/>
          <p:cNvSpPr txBox="1"/>
          <p:nvPr/>
        </p:nvSpPr>
        <p:spPr>
          <a:xfrm>
            <a:off x="523875" y="552450"/>
            <a:ext cx="8096250" cy="409575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HBOT in Chronic Refractory Osteomyelitis]]></a:t>
            </a:r>
            <a:br/>
            <a:br/>
            <a:br/>
            <a:br/>
            <a:r>
              <a:rPr lang="en-US" strike="noStrike" sz="1400" spc="0" u="none" cap="none">
                <a:solidFill>
                  <a:srgbClr val="1E293B">
                    <a:alpha val="100000"/>
                  </a:srgbClr>
                </a:solidFill>
                <a:latin typeface="Calibri"/>
              </a:rPr>
              <a:t><![CDATA[Chronic refractory osteomyelitis is one of the most important orthopaedic indications for HBOT.]]></a:t>
            </a:r>
          </a:p>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It generally refers to bone infection that persists or recurs despite appropriate conventional]]></a:t>
            </a:r>
            <a:br/>
            <a:r>
              <a:rPr lang="en-US" strike="noStrike" sz="1400" spc="0" u="none" cap="none">
                <a:solidFill>
                  <a:srgbClr val="1E293B">
                    <a:alpha val="100000"/>
                  </a:srgbClr>
                </a:solidFill>
                <a:latin typeface="Calibri"/>
              </a:rPr>
              <a:t><![CDATA[treatment, including surgical and antimicrobial management.]]></a:t>
            </a:r>
          </a:p>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The infected bone environment may be characterised by:]]></a:t>
            </a:r>
          </a:p>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Reduced vascularity.]]></a:t>
            </a:r>
          </a:p>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Scarred soft tissue.]]></a:t>
            </a:r>
          </a:p>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Sequestrum formation.]]></a:t>
            </a:r>
          </a:p>
        </p:txBody>
      </p:sp>
      <p:sp>
        <p:nvSpPr>
          <p:cNvPr id="4" name=""/>
          <p:cNvSpPr txBox="1"/>
          <p:nvPr/>
        </p:nvSpPr>
        <p:spPr>
          <a:xfrm>
            <a:off x="0" y="4876800"/>
            <a:ext cx="8953500" cy="20955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orthonotes.in  •  17]]></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p:bgPr>
    </p:bg>
    <p:spTree>
      <p:nvGrpSpPr>
        <p:cNvPr id="1" name=""/>
        <p:cNvGrpSpPr/>
        <p:nvPr/>
      </p:nvGrpSpPr>
      <p:grpSpPr>
        <a:xfrm>
          <a:off x="0" y="171450"/>
          <a:ext cx="8953500" cy="5086350"/>
          <a:chOff x="0" y="171450"/>
          <a:chExt cx="8953500" cy="5086350"/>
        </a:xfrm>
      </p:grpSpPr>
      <p:sp>
        <p:nvSpPr>
          <p:cNvPr id="2" name=""/>
          <p:cNvSpPr txBox="1"/>
          <p:nvPr/>
        </p:nvSpPr>
        <p:spPr>
          <a:xfrm>
            <a:off x="523875" y="171450"/>
            <a:ext cx="8096250" cy="2286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Hyperbaric Oxygen Therapy in Orthopaedics – Principles, Indications and Clinical Applications]]></a:t>
            </a:r>
          </a:p>
        </p:txBody>
      </p:sp>
      <p:sp>
        <p:nvSpPr>
          <p:cNvPr id="3" name=""/>
          <p:cNvSpPr txBox="1"/>
          <p:nvPr/>
        </p:nvSpPr>
        <p:spPr>
          <a:xfrm>
            <a:off x="523875" y="552450"/>
            <a:ext cx="8096250" cy="409575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Local tissue hypoxia.]]></a:t>
            </a:r>
          </a:p>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Biofilm-associated infection.]]></a:t>
            </a:r>
          </a:p>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Reduced antibiotic delivery.]]></a:t>
            </a:r>
          </a:p>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Impaired immune-cell function.]]></a:t>
            </a:r>
          </a:p>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HBOT aims to improve local oxygen availability and enhance host defence and tissue repair.]]></a:t>
            </a:r>
          </a:p>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How HBOT May Help in Osteomyelitis]]></a:t>
            </a:r>
            <a:br/>
            <a:br/>
            <a:br/>
            <a:br/>
            <a:r>
              <a:rPr lang="en-US" strike="noStrike" sz="1400" spc="0" u="none" cap="none">
                <a:solidFill>
                  <a:srgbClr val="1E293B">
                    <a:alpha val="100000"/>
                  </a:srgbClr>
                </a:solidFill>
                <a:latin typeface="Calibri"/>
              </a:rPr>
              <a:t><![CDATA[Raises oxygen tension within hypoxic infected tissue.]]></a:t>
            </a:r>
          </a:p>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Supports oxygen-dependent neutrophil bacterial killing.]]></a:t>
            </a:r>
          </a:p>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Enhances fibroblast activity and collagen formation.]]></a:t>
            </a:r>
          </a:p>
        </p:txBody>
      </p:sp>
      <p:sp>
        <p:nvSpPr>
          <p:cNvPr id="4" name=""/>
          <p:cNvSpPr txBox="1"/>
          <p:nvPr/>
        </p:nvSpPr>
        <p:spPr>
          <a:xfrm>
            <a:off x="0" y="4876800"/>
            <a:ext cx="8953500" cy="20955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orthonotes.in  •  18]]></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bg>
      <p:bgPr>
        <a:solidFill>
          <a:srgbClr val="0B1220">
            <a:alpha val="100000"/>
          </a:srgbClr>
        </a:solidFill>
      </p:bgPr>
    </p:bg>
    <p:spTree>
      <p:nvGrpSpPr>
        <p:cNvPr id="1" name=""/>
        <p:cNvGrpSpPr/>
        <p:nvPr/>
      </p:nvGrpSpPr>
      <p:grpSpPr>
        <a:xfrm>
          <a:off x="523875" y="1809750"/>
          <a:ext cx="8620125" cy="3524250"/>
          <a:chOff x="523875" y="1809750"/>
          <a:chExt cx="8620125" cy="3524250"/>
        </a:xfrm>
      </p:grpSpPr>
      <p:sp>
        <p:nvSpPr>
          <p:cNvPr id="2" name=""/>
          <p:cNvSpPr txBox="1"/>
          <p:nvPr/>
        </p:nvSpPr>
        <p:spPr>
          <a:xfrm>
            <a:off x="523875" y="1809750"/>
            <a:ext cx="8096250" cy="342900"/>
          </a:xfrm>
          <a:prstGeom prst="rect">
            <a:avLst/>
          </a:prstGeom>
          <a:noFill/>
        </p:spPr>
        <p:txBody>
          <a:bodyPr anchorCtr="0" rtlCol="0" vert="horz" bIns="45720" lIns="91440" rIns="91440" tIns="45720">
            <a:spAutoFit/>
          </a:bodyPr>
          <a:lstStyle/>
          <a:p>
            <a:pPr algn="ctr" rtl="0" fontAlgn="base" marL="0" marR="0" indent="0" lvl="0">
              <a:lnSpc>
                <a:spcPct val="100000"/>
              </a:lnSpc>
              <a:spcBef>
                <a:spcPts val="0"/>
              </a:spcBef>
              <a:spcAft>
                <a:spcPts val="0"/>
              </a:spcAft>
            </a:pPr>
            <a:r>
              <a:rPr lang="en-US" b="1" strike="noStrike" sz="1400" spc="0" u="none" cap="none">
                <a:solidFill>
                  <a:srgbClr val="2563EB">
                    <a:alpha val="100000"/>
                  </a:srgbClr>
                </a:solidFill>
                <a:latin typeface="Calibri"/>
              </a:rPr>
              <a:t><![CDATA[ORTHONOTES]]></a:t>
            </a:r>
          </a:p>
        </p:txBody>
      </p:sp>
      <p:sp>
        <p:nvSpPr>
          <p:cNvPr id="3" name=""/>
          <p:cNvSpPr txBox="1"/>
          <p:nvPr/>
        </p:nvSpPr>
        <p:spPr>
          <a:xfrm>
            <a:off x="523875" y="2228850"/>
            <a:ext cx="8096250" cy="762000"/>
          </a:xfrm>
          <a:prstGeom prst="rect">
            <a:avLst/>
          </a:prstGeom>
          <a:noFill/>
        </p:spPr>
        <p:txBody>
          <a:bodyPr anchorCtr="0" rtlCol="0" vert="horz" bIns="45720" lIns="91440" rIns="91440" tIns="45720">
            <a:spAutoFit/>
          </a:bodyPr>
          <a:lstStyle/>
          <a:p>
            <a:pPr algn="ctr" rtl="0" fontAlgn="base" marL="0" marR="0" indent="0" lvl="0">
              <a:lnSpc>
                <a:spcPct val="100000"/>
              </a:lnSpc>
              <a:spcBef>
                <a:spcPts val="0"/>
              </a:spcBef>
              <a:spcAft>
                <a:spcPts val="0"/>
              </a:spcAft>
            </a:pPr>
            <a:r>
              <a:rPr lang="en-US" b="1" strike="noStrike" sz="2800" spc="0" u="none" cap="none">
                <a:solidFill>
                  <a:srgbClr val="FFFFFF">
                    <a:alpha val="100000"/>
                  </a:srgbClr>
                </a:solidFill>
                <a:latin typeface="Calibri"/>
              </a:rPr>
              <a:t><![CDATA[Hyperbaric Oxygen Therapy in Orthopaedics – Principles, Indications and Clinical Applications]]></a:t>
            </a:r>
          </a:p>
        </p:txBody>
      </p:sp>
      <p:sp>
        <p:nvSpPr>
          <p:cNvPr id="4" name=""/>
          <p:cNvSpPr txBox="1"/>
          <p:nvPr/>
        </p:nvSpPr>
        <p:spPr>
          <a:xfrm>
            <a:off x="523875" y="3238500"/>
            <a:ext cx="8096250" cy="285750"/>
          </a:xfrm>
          <a:prstGeom prst="rect">
            <a:avLst/>
          </a:prstGeom>
          <a:noFill/>
        </p:spPr>
        <p:txBody>
          <a:bodyPr anchorCtr="0" rtlCol="0" vert="horz" bIns="45720" lIns="91440" rIns="91440" tIns="45720">
            <a:spAutoFit/>
          </a:bodyPr>
          <a:lstStyle/>
          <a:p>
            <a:pPr algn="ctr" rtl="0" fontAlgn="base" marL="0" marR="0" indent="0" lvl="0">
              <a:lnSpc>
                <a:spcPct val="100000"/>
              </a:lnSpc>
              <a:spcBef>
                <a:spcPts val="0"/>
              </a:spcBef>
              <a:spcAft>
                <a:spcPts val="0"/>
              </a:spcAft>
            </a:pPr>
            <a:r>
              <a:rPr lang="en-US" strike="noStrike" sz="1100" spc="0" u="none" cap="none">
                <a:solidFill>
                  <a:srgbClr val="94A3B8">
                    <a:alpha val="100000"/>
                  </a:srgbClr>
                </a:solidFill>
                <a:latin typeface="Calibri"/>
              </a:rPr>
              <a:t><![CDATA[orthonotes.in  |  The Orthopaedic Knowledge Network]]></a:t>
            </a:r>
          </a:p>
        </p:txBody>
      </p:sp>
    </p:spTree>
  </p:cSld>
  <p:clrMapOvr>
    <a:masterClrMapping/>
  </p:clrMapOvr>
</p:sld>
</file>

<file path=ppt/theme/theme1.xml><?xml version="1.0" encoding="utf-8"?>
<a:theme xmlns:a="http://schemas.openxmlformats.org/drawingml/2006/main" name="Theme1">
  <a:themeElements>
    <a:clrScheme name="Theme1">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1">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1">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000"/>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000"/>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b="180000" l="50000" r="50000" t="-80000"/>
          </a:path>
        </a:gradFill>
        <a:gradFill rotWithShape="1">
          <a:gsLst>
            <a:gs pos="0">
              <a:schemeClr val="phClr">
                <a:tint val="80000"/>
                <a:satMod val="300000"/>
              </a:schemeClr>
            </a:gs>
            <a:gs pos="100000">
              <a:schemeClr val="phClr">
                <a:shade val="30000"/>
                <a:satMod val="200000"/>
              </a:schemeClr>
            </a:gs>
          </a:gsLst>
          <a:path path="circle">
            <a:fillToRect b="50000" l="50000" r="50000" t="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19</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Unknown Company</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Unknown Creator</dc:creator>
  <cp:lastModifiedBy>Unknown Creator</cp:lastModifiedBy>
  <dcterms:created xsi:type="dcterms:W3CDTF">2026-10-31T08:44:27Z</dcterms:created>
  <dcterms:modified xsi:type="dcterms:W3CDTF">2026-10-31T08:44:27Z</dcterms:modified>
  <dc:title>Untitled Presentation</dc:title>
  <dc:description/>
  <dc:subject/>
  <cp:keywords/>
  <cp:category/>
  <cp:revision/>
  <cp:contentStatus/>
</cp:coreProperties>
</file>

<file path=docProps/custom.xml><?xml version="1.0" encoding="utf-8"?>
<Properties xmlns="http://schemas.openxmlformats.org/officeDocument/2006/custom-properties" xmlns:vt="http://schemas.openxmlformats.org/officeDocument/2006/docPropsVTypes"/>
</file>