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95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yperparathyroidism and Bon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resorption]]></a:t>
            </a:r>
            <a:br/>
            <a:r>
              <a:rPr lang="en-US" strike="noStrike" sz="1400" spc="0" u="none" cap="none">
                <a:solidFill>
                  <a:srgbClr val="1E293B">
                    <a:alpha val="100000"/>
                  </a:srgbClr>
                </a:solidFill>
                <a:latin typeface="Calibri"/>
              </a:rPr>
              <a:t><![CDATA[Most commonly along radial aspect of middle phal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 and pepper skull]]></a:t>
            </a:r>
            <a:br/>
            <a:r>
              <a:rPr lang="en-US" strike="noStrike" sz="1400" spc="0" u="none" cap="none">
                <a:solidFill>
                  <a:srgbClr val="1E293B">
                    <a:alpha val="100000"/>
                  </a:srgbClr>
                </a:solidFill>
                <a:latin typeface="Calibri"/>
              </a:rPr>
              <a:t><![CDATA[Granular skull appear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br/>
            <a:r>
              <a:rPr lang="en-US" strike="noStrike" sz="1400" spc="0" u="none" cap="none">
                <a:solidFill>
                  <a:srgbClr val="1E293B">
                    <a:alpha val="100000"/>
                  </a:srgbClr>
                </a:solidFill>
                <a:latin typeface="Calibri"/>
              </a:rPr>
              <a:t><![CDATA[Expansile ly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osteopenia]]></a:t>
            </a:r>
            <a:br/>
            <a:r>
              <a:rPr lang="en-US" strike="noStrike" sz="1400" spc="0" u="none" cap="none">
                <a:solidFill>
                  <a:srgbClr val="1E293B">
                    <a:alpha val="100000"/>
                  </a:srgbClr>
                </a:solidFill>
                <a:latin typeface="Calibri"/>
              </a:rPr>
              <a:t><![CDATA[Generalized reduction in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Biochemical investigations play a crucial role in confirming the diagnosis of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 hormone]]></a:t>
            </a:r>
            <a:br/>
            <a:r>
              <a:rPr lang="en-US" strike="noStrike" sz="1400" spc="0" u="none" cap="none">
                <a:solidFill>
                  <a:srgbClr val="1E293B">
                    <a:alpha val="100000"/>
                  </a:srgbClr>
                </a:solidFill>
                <a:latin typeface="Calibri"/>
              </a:rPr>
              <a:t><![CDATA[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epends on the underlying cause of hyperparathyroidism. Primary hyperparathyroidism is usually treated with surgical removal of the abnormal parathyroid gl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pathological fractures or severe skeletal deformities resulting from prolong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rimary hyperparathyroidism commonly caused by parathyroid ade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 is the earliest radiographic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 represent areas of bone resorption and fib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elevated with low serum phosph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often requires parathyroid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yperparathyroidism and Bon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cess PTH causes cortical bone loss via RANKL-mediated osteoclast activation; classic radiology: subperiosteal resorption, salt‑and‑pepper skull, brown tumors. Primary (adenoma), secondary (CKD/vit D deficiency), tertiary (autonomous) forms dictate biochemistry and treatment. DEXA: cortical loss at one‑third radius; labs—↑PTH, ↑ALP; Ca high in primary/tertiary, low‑normal in secondary; phosphate low in primary, high in CKD. Orthopaedic issues: fragility fractures, brown tumors, tendon ruptures; treat endocrine cause first, then stabilize fractures as per principles. Parathyroidectomy is definitive for symptomatic primary disease; watch for 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Hyperparathyroidism is an endocrine disorder characterized by excessive secretion of parathyroid hormone (PTH), leading to disturbances in calcium and phosphate metabolism. The skeletal system is one of the most significantly affected organs because PTH plays a major role in regulating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PTH levels stimulate osteoclastic bone resorption, resulting in progressive loss of bone mineral density. Chronic elevation of PTH can lead to skeletal manifestations such as osteitis fibrosa cystica, subperiosteal bone resorption, pathological fractures, and 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 an orthopaedic perspective, hyperparathyroidism is important because it can predispose patients to fragility fractures, bone deformities, and impaired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 skeletal manifestation of hyperparathyroidism is 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y of Parathyroid Hormone]]></a:t>
            </a:r>
            <a:br/>
            <a:br/>
            <a:br/>
            <a:r>
              <a:rPr lang="en-US" strike="noStrike" sz="1400" spc="0" u="none" cap="none">
                <a:solidFill>
                  <a:srgbClr val="1E293B">
                    <a:alpha val="100000"/>
                  </a:srgbClr>
                </a:solidFill>
                <a:latin typeface="Calibri"/>
              </a:rPr>
              <a:t><![CDATA[Parathyroid hormone is secreted by the parathyroid glands in response to low serum calcium levels. The primary function of PTH is to increase serum calcium concentration through actions on bone, kidneys, and the gastrointestinal tr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ons of Parathyroid Horm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a:t>
            </a:r>
            <a:br/>
            <a:r>
              <a:rPr lang="en-US" strike="noStrike" sz="1400" spc="0" u="none" cap="none">
                <a:solidFill>
                  <a:srgbClr val="1E293B">
                    <a:alpha val="100000"/>
                  </a:srgbClr>
                </a:solidFill>
                <a:latin typeface="Calibri"/>
              </a:rPr>
              <a:t><![CDATA[Ef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Increases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Increases calcium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Decreases phosphate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stine]]></a:t>
            </a:r>
            <a:br/>
            <a:r>
              <a:rPr lang="en-US" strike="noStrike" sz="1400" spc="0" u="none" cap="none">
                <a:solidFill>
                  <a:srgbClr val="1E293B">
                    <a:alpha val="100000"/>
                  </a:srgbClr>
                </a:solidFill>
                <a:latin typeface="Calibri"/>
              </a:rPr>
              <a:t><![CDATA[Increases calcium absorption via vitamin D acti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bined effects result in increased circulating calcium levels while reducing serum phosphate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yperparathyroidism]]></a:t>
            </a:r>
            <a:br/>
            <a:br/>
            <a:br/>
            <a:r>
              <a:rPr lang="en-US" strike="noStrike" sz="1400" spc="0" u="none" cap="none">
                <a:solidFill>
                  <a:srgbClr val="1E293B">
                    <a:alpha val="100000"/>
                  </a:srgbClr>
                </a:solidFill>
                <a:latin typeface="Calibri"/>
              </a:rPr>
              <a:t><![CDATA[Hyperparathyroidism is classified into three main types based on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a:t>
            </a:r>
            <a:br/>
            <a:r>
              <a:rPr lang="en-US" strike="noStrike" sz="1400" spc="0" u="none" cap="none">
                <a:solidFill>
                  <a:srgbClr val="1E293B">
                    <a:alpha val="100000"/>
                  </a:srgbClr>
                </a:solidFill>
                <a:latin typeface="Calibri"/>
              </a:rPr>
              <a:t><![CDATA[Autonomous PTH secretion]]></a:t>
            </a:r>
            <a:br/>
            <a:r>
              <a:rPr lang="en-US" strike="noStrike" sz="1400" spc="0" u="none" cap="none">
                <a:solidFill>
                  <a:srgbClr val="1E293B">
                    <a:alpha val="100000"/>
                  </a:srgbClr>
                </a:solidFill>
                <a:latin typeface="Calibri"/>
              </a:rPr>
              <a:t><![CDATA[Parathyroid aden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a:t>
            </a:r>
            <a:br/>
            <a:r>
              <a:rPr lang="en-US" strike="noStrike" sz="1400" spc="0" u="none" cap="none">
                <a:solidFill>
                  <a:srgbClr val="1E293B">
                    <a:alpha val="100000"/>
                  </a:srgbClr>
                </a:solidFill>
                <a:latin typeface="Calibri"/>
              </a:rPr>
              <a:t><![CDATA[Response to chronic hypocalcemia]]></a:t>
            </a:r>
            <a:br/>
            <a:r>
              <a:rPr lang="en-US" strike="noStrike" sz="1400" spc="0" u="none" cap="none">
                <a:solidFill>
                  <a:srgbClr val="1E293B">
                    <a:alpha val="100000"/>
                  </a:srgbClr>
                </a:solidFill>
                <a:latin typeface="Calibri"/>
              </a:rPr>
              <a:t><![CDATA[Chronic kidne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tiary]]></a:t>
            </a:r>
            <a:br/>
            <a:r>
              <a:rPr lang="en-US" strike="noStrike" sz="1400" spc="0" u="none" cap="none">
                <a:solidFill>
                  <a:srgbClr val="1E293B">
                    <a:alpha val="100000"/>
                  </a:srgbClr>
                </a:solidFill>
                <a:latin typeface="Calibri"/>
              </a:rPr>
              <a:t><![CDATA[Long-standing secondary hyperparathyroidism]]></a:t>
            </a:r>
            <a:br/>
            <a:r>
              <a:rPr lang="en-US" strike="noStrike" sz="1400" spc="0" u="none" cap="none">
                <a:solidFill>
                  <a:srgbClr val="1E293B">
                    <a:alpha val="100000"/>
                  </a:srgbClr>
                </a:solidFill>
                <a:latin typeface="Calibri"/>
              </a:rPr>
              <a:t><![CDATA[Autonomous gland hyperpla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nifestations]]></a:t>
            </a:r>
            <a:br/>
            <a:br/>
            <a:br/>
            <a:r>
              <a:rPr lang="en-US" strike="noStrike" sz="1400" spc="0" u="none" cap="none">
                <a:solidFill>
                  <a:srgbClr val="1E293B">
                    <a:alpha val="100000"/>
                  </a:srgbClr>
                </a:solidFill>
                <a:latin typeface="Calibri"/>
              </a:rPr>
              <a:t><![CDATA[Excessive parathyroid hormone stimulates osteoclastic bone resorption. Over time this leads to progressive weakening of the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kelet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tical bone is particularly affected, which explains why subperiosteal resorption is most commonly seen in the phalanges of the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br/>
            <a:br/>
            <a:br/>
            <a:r>
              <a:rPr lang="en-US" strike="noStrike" sz="1400" spc="0" u="none" cap="none">
                <a:solidFill>
                  <a:srgbClr val="1E293B">
                    <a:alpha val="100000"/>
                  </a:srgbClr>
                </a:solidFill>
                <a:latin typeface="Calibri"/>
              </a:rPr>
              <a:t><![CDATA[Osteitis fibrosa cystica represents the severe skeletal form of hyperparathyroidism. It is characterized by increased osteoclastic activity leading to bone resorption and replacement of bone with fibrous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rocess results in the formation of cystic bone lesions known as brown tumors. These lesions are not true neoplasms but represent areas of hemorrhage and fibrous tissue proliferation withi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stic bone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in hyperparathyroidism are often characteristic and help establish th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2026-06-16T07:00:51Z</dcterms:created>
  <dcterms:modified xsi:type="dcterms:W3CDTF">2026-06-16T07:00:51Z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