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91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liotibial Band — Anatomy & Clinica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tibial Band Syndrome (ITBS)]]></a:t>
            </a:r>
            <a:br/>
            <a:br/>
            <a:r>
              <a:rPr lang="en-US" strike="noStrike" sz="1400" spc="0" u="none" cap="none">
                <a:solidFill>
                  <a:srgbClr val="1E293B">
                    <a:alpha val="100000"/>
                  </a:srgbClr>
                </a:solidFill>
                <a:latin typeface="Calibri"/>
              </a:rPr>
              <a:t><![CDATA[Pathophysiology — the compression theory vs friction theory: the traditional model of ITBS described a `friction syndrome` in which the ITB slides back and forth over the lateral femoral epicondyle during repeated knee flexion-extension, causing frictional irritation; however, modern cadaveric and MRI studies support a `compression theory` — the ITB does not truly `slide` (it is too firmly attached to the femur by the Kaplan fibres); instead, the highly innervated fat pad deep to the ITB at the lateral femoral epicondyle (Hoffa`s fat pad equivalent in this region) is compressed by the ITB against the lateral femoral condyle as the knee passes through 30° of flexion; the fat pad is the source of pain, not the ITB tendon itself; this explains why the pain is localised to the `impingement zone` at ~30° of kne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lateral knee pain in runners, cyclists, and military recruits performing repetitive knee flexion/extension activities; pain is characteristically at the lateral femoral epicondyle (2 cm proximal to the lateral joint line); onset at a predictable distance during running (`predictable distance phenomenon`); pain is worst at ~30° of knee flexion (when the ITB compresses the fat pad — the impingement zone); the pain may radiate slightly up the lateral thigh; typically absent at rest; exacerbated by downhill running (increased time at 30° flexion); risk factors: hip abductor weakness, leg length discrepancy, excessive training volume increase, varus knee alignment, excessive foot pro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ble compression test: the examiner applies firm digital pressure directly over the lateral femoral epicondyle while the knee is passively brought to approximately 30° of flexion; a positive test reproduces the patient`s characteristic lateral knee pain at 30° of flexion; highly sensitive and specific for ITBS in the appropriate clinical context; this test confirms the `compression at 30°` mechanism of ITB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conservative treatment is successful in 90% of cases with appropriate rehabilitation; (1) Activity modification — reduce or eliminate the aggravating activity during the acute phase; (2) Physical therapy — targeted hip abductor strengthening (gluteus medius — most important) as the primary intervention; ITB stretching (with evidence — cross-body stretch, foam roller); correction of training errors; running gait retraining (increase cadence, reduce hip adduction during stance); (3) NSAIDs — short course for acute pain; (4) Corticosteroid injection — to the fat pad deep to the ITB at the lateral femoral epicondyle (NOT into the ITB itself — tendon injection causes atrophy); (5) Surgical — for refractory cases unresponsive to ≥6 months of conservative treatment; options include: ITB lengthening (Z-plasty or limited resection at the point of maximum tension over the lateral femoral epicondyle); surgical decompression of the fat pad; percutaneous longitudinal tenotomy; return to sport typically takes 6–1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B in Paediatric Orthopaedics — Ober`s Test & Cerebral Palsy]]></a:t>
            </a:r>
            <a:br/>
            <a:br/>
            <a:r>
              <a:rPr lang="en-US" strike="noStrike" sz="1400" spc="0" u="none" cap="none">
                <a:solidFill>
                  <a:srgbClr val="1E293B">
                    <a:alpha val="100000"/>
                  </a:srgbClr>
                </a:solidFill>
                <a:latin typeface="Calibri"/>
              </a:rPr>
              <a:t><![CDATA[ITB contracture in cerebral palsy (CP): in patients with spastic diplegia or hemiplegia, the TFL and gluteus maximus (contributors to the ITB) may be spastic and contracted, causing a fixed ITB contracture; this manifests as: hip abductor contracture (difficulty bringing the legs together); flexion-abduction-external rotation posture of the hip; `scissoring gait` (when bilateral); a positive Ober`s test; clinically, an ITB contracture contributes to lateral patellar tracking disorders, hip dysplasia (chronic abductor muscle overactivity), and valgus knee alignment; surgical management when conservative stretching fails: Ober`s procedure (fasciotomy of the ITB and TFL at the level of the greater trochanter — releasing the proximal attachment); must assess hip abductor strength carefully before releasing to avoid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r`s test technique: patient in lateral decubitus (affected side up); examiner stabilises the pelvis; hip is extended and maximally abducted, then released; the unaffected lower extremity remains flexed; normal: the upper hip slowly adducts back to horizontal or below; POSITIVE (abnormal): the hip remains abducted (cannot adduct to horizontal) = ITB/TFL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B as a Surgical Graft]]></a:t>
            </a:r>
            <a:br/>
            <a:br/>
            <a:r>
              <a:rPr lang="en-US" strike="noStrike" sz="1400" spc="0" u="none" cap="none">
                <a:solidFill>
                  <a:srgbClr val="1E293B">
                    <a:alpha val="100000"/>
                  </a:srgbClr>
                </a:solidFill>
                <a:latin typeface="Calibri"/>
              </a:rPr>
              <a:t><![CDATA[Modified MacIntosh lateral extra-articular tenodesis (LET) / anterolateral ligament (ALL) reconstruction: a strip of the ITB (with its tibial attachment at Gerdy`s tubercle preserved) is harvested from the anterior portion of the ITB, passed under the lateral collateral ligament, and fixed to the lateral femoral condyle; this procedure augments the anterolateral rotatory stability of the knee and reduces pivot shift; now performed as an adjunct to ACL reconstruction in patients with high pivot shift, young active patients, and revision ACL cases; the ALL reconstruction is a variant of this using the mid-third of the ITB strip passed under the LCL to a bony fixation point on the lateral femoral condyle (just posterior and distal to the LCL femoral attachment); the STABILITY trial (Getgood et al.) demonstrated that combined ACL + LET significantly reduced re-rupture rates in young active patients vs ACL reconstruction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cIntosh pivot shift: the McIntosh lateral pivot shift test (also called the Losee test) tests for anterolateral instability of the knee (ACL deficiency with secondary anterolateral complex involvement); the positive test demonstrates the sudden reduction of the anterolaterally subluxed tibia as the knee is brought from extension into flexion at approximately 30–40° — the `clunk` represents the reduction of the subluxed tibial plateau; a higher-grade pivot shift (glide → clunk → gross) indicates more severe anterolateral instability and predicts worse outcomes with isolated ACL reconstruction — the indication for adding an LET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TB: formed by TFL (anterior fibres) + gluteus maximus (posterior fibres); TFL arises from anterior iliac crest/ASIS — superior gluteal nerve (L4, L5); inserts onto Gerdy`s tubercle (anterolateral proximal tibia); passes over lateral femoral epi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rdy`s tubercle: bony ITB insertion on anterolateral proximal tibia; avulsion = significant lateral knee injury; landmark for lateral proximal tibial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oble CA. Iliotibial band friction syndrome in runners. Am J Sports Med. 1980;8(4):232–234.]]></a:t>
            </a:r>
            <a:br/>
            <a:r>
              <a:rPr lang="en-US" strike="noStrike" sz="1200" spc="0" u="none" cap="none">
                <a:solidFill>
                  <a:srgbClr val="1E293B">
                    <a:alpha val="100000"/>
                  </a:srgbClr>
                </a:solidFill>
                <a:latin typeface="Calibri"/>
              </a:rPr>
              <a:t><![CDATA[Fairclough J et al. The functional anatomy of the iliotibial band during flexion and extension of the knee — implications for understanding iliotibial band syndrome. J Anat. 2006.]]></a:t>
            </a:r>
            <a:br/>
            <a:r>
              <a:rPr lang="en-US" strike="noStrike" sz="1200" spc="0" u="none" cap="none">
                <a:solidFill>
                  <a:srgbClr val="1E293B">
                    <a:alpha val="100000"/>
                  </a:srgbClr>
                </a:solidFill>
                <a:latin typeface="Calibri"/>
              </a:rPr>
              <a:t><![CDATA[Fredericson M et al. Hip abductor weakness in distance runners with iliotibial band syndrome. Clin J Sport Med. 2000.]]></a:t>
            </a:r>
            <a:br/>
            <a:r>
              <a:rPr lang="en-US" strike="noStrike" sz="1200" spc="0" u="none" cap="none">
                <a:solidFill>
                  <a:srgbClr val="1E293B">
                    <a:alpha val="100000"/>
                  </a:srgbClr>
                </a:solidFill>
                <a:latin typeface="Calibri"/>
              </a:rPr>
              <a:t><![CDATA[Getgood AMJ et al. Lateral extra-articular tenodesis reduces failure of hamstring tendon autograft anterior cruciate ligament reconstruction — STABILITY. Am J Sports Med. 2020.]]></a:t>
            </a:r>
            <a:br/>
            <a:r>
              <a:rPr lang="en-US" strike="noStrike" sz="1200" spc="0" u="none" cap="none">
                <a:solidFill>
                  <a:srgbClr val="1E293B">
                    <a:alpha val="100000"/>
                  </a:srgbClr>
                </a:solidFill>
                <a:latin typeface="Calibri"/>
              </a:rPr>
              <a:t><![CDATA[Terry GC et al. The anatomy of the iliopatellar band and iliotibial tract. Am J Sports Med. 1986.]]></a:t>
            </a:r>
            <a:br/>
            <a:r>
              <a:rPr lang="en-US" strike="noStrike" sz="1200" spc="0" u="none" cap="none">
                <a:solidFill>
                  <a:srgbClr val="1E293B">
                    <a:alpha val="100000"/>
                  </a:srgbClr>
                </a:solidFill>
                <a:latin typeface="Calibri"/>
              </a:rPr>
              <a:t><![CDATA[Puniello MS. Iliotibial band tightness and medial patellar glide in patients w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ickened lateral fascia lata from iliac crest to Gerdy’s tubercle; receives fibers from TFL and gluteus maximus. Functions: lateral knee stabilization, assists hip abduction and knee extension in terminal stance. Clinical syndromes: IT band friction syndrome (runners), snapping hip (external type). Exam tests: Ober’s test (tightness), Noble compression test (pain over lateral femoral epicondyle at 30° flexion). Management: activity modification, stretching, physio focus on hip abductors/core; injections; rare surgical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liotibial Band — Anatomy & Clinica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iliotibial band (ITB) is a thick, longitudinal band of fascia running along the lateral thigh and knee, formed primarily by the confluence of the tensor fasciae latae (TFL) and gluteus maximus muscles. It is the thickest and strongest fascial condensation in the body and plays a critical role in lateral stabilisation of the knee during the stance phase of gait. The ITB is frequently implicated in two specific clinical syndromes — iliotibial band syndrome (ITBS, the most common cause of lateral knee pain in runners) and the iliotibial band contracture in cerebral palsy and other conditions causing hip abductor spasticity. Understanding the anatomy, biomechanics, and clinical presentation of ITB conditions is essential for all orthopaedic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and course: the ITB has two muscular contributions at its proximal end — (1) the tensor fasciae latae (TFL): arises from the anterior iliac crest and anterior superior iliac spine (ASIS); a small muscle that inserts directly into the anterior portion of the ITB; innervated by the superior gluteal nerve (L4, L5); (2) the gluteus maximus: the posterior and superior fibres of the gluteus maximus insert into the posterior portion of the ITB (rather than into the gluteal tuberosity of the femur) — approximately 75% of the gluteus maximus inserts into the posterior ITB; the ITB descends the lateral thigh, passing over the lateral femoral condyle (over the lateral femoral epicondyle), and inserts distally onto Gerdy`s tubercle on the anterolateral proximal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rdy`s tubercle: the bony attachment of the ITB on the anterolateral proximal tibia; palpable as a prominence on the anterolateral tibial plateau; an avulsion fracture of Gerdy`s tubercle indicates significant disruption of the lateral knee stabilisers (typically in high-energy knee dislocation or in direct trauma to the lateral proximal tibia); ITB avulsion at Gerdy`s tubercle is surgically repaired if displaced (>5 mm) or if lateral knee instability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attachments — lateral retinaculum: the ITB does not run freely over the lateral femoral condyle as a `sliding band` — it has deep attachments to the lateral femoral condyle and the lateral capsule of the knee via the lateral retinaculum; this has important implications for knee surgery: a tight ITB and lateral retinaculum causes lateral patellar tracking disorders (excessive lateral tilt and subluxation of the patella); lateral retinacular release (surgical or arthroscopic) is performed for recalcitrant patellofemoral malalignment, but must be limited to avoid post-operative lateral instability; the Kaplan fibres — vertical fibres running from the lateral intermuscular septum to the lateral femoral condyle and the ITB — further anchor the ITB in the distal thi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nee anatomy: the lateral structures of the knee involved in ITB syndrome and lateral stabilisation form the posterolateral corner (PLC): the ITB (anterior); popliteofibular ligament; lateral collateral ligament (LCL); popliteus tendon; middle third lateral capsular ligament; biceps femoris (long and short head); common peroneal nerve passes around the fibular neck immediately posterolateral to the biceps tendon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Functions]]></a:t>
            </a:r>
            <a:br/>
            <a:br/>
            <a:r>
              <a:rPr lang="en-US" strike="noStrike" sz="1400" spc="0" u="none" cap="none">
                <a:solidFill>
                  <a:srgbClr val="1E293B">
                    <a:alpha val="100000"/>
                  </a:srgbClr>
                </a:solidFill>
                <a:latin typeface="Calibri"/>
              </a:rPr>
              <a:t><![CDATA[Lateral knee stabilisation during stance: as the knee flexes and extends, the ITB moves anteriorly (in extension, the ITB is anterior to the lateral femoral epicondyle) and posteriorly (as the knee flexes to ~30°, the ITB crosses over the lateral femoral epicondyle — this `impingement zone` at 30° of knee flexion is critical in ITBS); during single-leg stance, the ITB acts as the primary lateral stabiliser of the knee — it resists the medially directed ground reaction force and prevents the knee from collapsing into varus; the TFL and gluteus maximus generate tension in the ITB to achieve this stabilisation; hip abductor weakness (particularly TFL and gluteus medius weakness) is a major risk factor for ITBS because it increases the tensile demand on the IT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r`s test for ITB tightness: the patient lies in the lateral decubitus position (affected hip uppermost); the examiner flexes the lower knee and hip for stability; the examiner holds the upper knee at 90° of flexion and extends and abducts the hip (lengthening the ITB); if the hip cannot adduct to the neutral or horizontal position when released (it remains abducted/elevated) = POSITIVE Ober`s test = ITB contracture; a positive Ober`s test indicates reduced ITB flexibility and is associated with ITBS, lateral patellar tracking dysfunction, and trochanteric burs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2026-03-17T02:01:55Z</dcterms:created>
  <dcterms:modified xsi:type="dcterms:W3CDTF">2026-03-17T02:01:55Z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